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11"/>
  </p:notesMasterIdLst>
  <p:handoutMasterIdLst>
    <p:handoutMasterId r:id="rId412"/>
  </p:handoutMasterIdLst>
  <p:sldIdLst>
    <p:sldId id="364" r:id="rId2"/>
    <p:sldId id="369" r:id="rId3"/>
    <p:sldId id="371" r:id="rId4"/>
    <p:sldId id="407" r:id="rId5"/>
    <p:sldId id="408" r:id="rId6"/>
    <p:sldId id="409" r:id="rId7"/>
    <p:sldId id="411" r:id="rId8"/>
    <p:sldId id="413" r:id="rId9"/>
    <p:sldId id="415" r:id="rId10"/>
    <p:sldId id="374" r:id="rId11"/>
    <p:sldId id="377" r:id="rId12"/>
    <p:sldId id="378" r:id="rId13"/>
    <p:sldId id="416" r:id="rId14"/>
    <p:sldId id="393" r:id="rId15"/>
    <p:sldId id="394" r:id="rId16"/>
    <p:sldId id="400" r:id="rId17"/>
    <p:sldId id="404" r:id="rId18"/>
    <p:sldId id="421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7" r:id="rId30"/>
    <p:sldId id="438" r:id="rId31"/>
    <p:sldId id="440" r:id="rId32"/>
    <p:sldId id="442" r:id="rId33"/>
    <p:sldId id="443" r:id="rId34"/>
    <p:sldId id="444" r:id="rId35"/>
    <p:sldId id="445" r:id="rId36"/>
    <p:sldId id="446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60" r:id="rId49"/>
    <p:sldId id="461" r:id="rId50"/>
    <p:sldId id="463" r:id="rId51"/>
    <p:sldId id="464" r:id="rId52"/>
    <p:sldId id="466" r:id="rId53"/>
    <p:sldId id="468" r:id="rId54"/>
    <p:sldId id="469" r:id="rId55"/>
    <p:sldId id="471" r:id="rId56"/>
    <p:sldId id="477" r:id="rId57"/>
    <p:sldId id="479" r:id="rId58"/>
    <p:sldId id="480" r:id="rId59"/>
    <p:sldId id="483" r:id="rId60"/>
    <p:sldId id="485" r:id="rId61"/>
    <p:sldId id="486" r:id="rId62"/>
    <p:sldId id="487" r:id="rId63"/>
    <p:sldId id="488" r:id="rId64"/>
    <p:sldId id="491" r:id="rId65"/>
    <p:sldId id="493" r:id="rId66"/>
    <p:sldId id="494" r:id="rId67"/>
    <p:sldId id="495" r:id="rId68"/>
    <p:sldId id="498" r:id="rId69"/>
    <p:sldId id="499" r:id="rId70"/>
    <p:sldId id="500" r:id="rId71"/>
    <p:sldId id="501" r:id="rId72"/>
    <p:sldId id="502" r:id="rId73"/>
    <p:sldId id="503" r:id="rId74"/>
    <p:sldId id="504" r:id="rId75"/>
    <p:sldId id="506" r:id="rId76"/>
    <p:sldId id="508" r:id="rId77"/>
    <p:sldId id="510" r:id="rId78"/>
    <p:sldId id="511" r:id="rId79"/>
    <p:sldId id="512" r:id="rId80"/>
    <p:sldId id="516" r:id="rId81"/>
    <p:sldId id="519" r:id="rId82"/>
    <p:sldId id="521" r:id="rId83"/>
    <p:sldId id="526" r:id="rId84"/>
    <p:sldId id="527" r:id="rId85"/>
    <p:sldId id="529" r:id="rId86"/>
    <p:sldId id="531" r:id="rId87"/>
    <p:sldId id="534" r:id="rId88"/>
    <p:sldId id="541" r:id="rId89"/>
    <p:sldId id="542" r:id="rId90"/>
    <p:sldId id="543" r:id="rId91"/>
    <p:sldId id="545" r:id="rId92"/>
    <p:sldId id="548" r:id="rId93"/>
    <p:sldId id="549" r:id="rId94"/>
    <p:sldId id="550" r:id="rId95"/>
    <p:sldId id="554" r:id="rId96"/>
    <p:sldId id="557" r:id="rId97"/>
    <p:sldId id="572" r:id="rId98"/>
    <p:sldId id="574" r:id="rId99"/>
    <p:sldId id="580" r:id="rId100"/>
    <p:sldId id="581" r:id="rId101"/>
    <p:sldId id="582" r:id="rId102"/>
    <p:sldId id="584" r:id="rId103"/>
    <p:sldId id="585" r:id="rId104"/>
    <p:sldId id="587" r:id="rId105"/>
    <p:sldId id="588" r:id="rId106"/>
    <p:sldId id="589" r:id="rId107"/>
    <p:sldId id="590" r:id="rId108"/>
    <p:sldId id="591" r:id="rId109"/>
    <p:sldId id="597" r:id="rId110"/>
    <p:sldId id="598" r:id="rId111"/>
    <p:sldId id="599" r:id="rId112"/>
    <p:sldId id="601" r:id="rId113"/>
    <p:sldId id="602" r:id="rId114"/>
    <p:sldId id="603" r:id="rId115"/>
    <p:sldId id="604" r:id="rId116"/>
    <p:sldId id="605" r:id="rId117"/>
    <p:sldId id="606" r:id="rId118"/>
    <p:sldId id="607" r:id="rId119"/>
    <p:sldId id="612" r:id="rId120"/>
    <p:sldId id="613" r:id="rId121"/>
    <p:sldId id="614" r:id="rId122"/>
    <p:sldId id="615" r:id="rId123"/>
    <p:sldId id="618" r:id="rId124"/>
    <p:sldId id="619" r:id="rId125"/>
    <p:sldId id="620" r:id="rId126"/>
    <p:sldId id="621" r:id="rId127"/>
    <p:sldId id="622" r:id="rId128"/>
    <p:sldId id="625" r:id="rId129"/>
    <p:sldId id="626" r:id="rId130"/>
    <p:sldId id="632" r:id="rId131"/>
    <p:sldId id="633" r:id="rId132"/>
    <p:sldId id="634" r:id="rId133"/>
    <p:sldId id="636" r:id="rId134"/>
    <p:sldId id="643" r:id="rId135"/>
    <p:sldId id="644" r:id="rId136"/>
    <p:sldId id="645" r:id="rId137"/>
    <p:sldId id="646" r:id="rId138"/>
    <p:sldId id="648" r:id="rId139"/>
    <p:sldId id="649" r:id="rId140"/>
    <p:sldId id="650" r:id="rId141"/>
    <p:sldId id="651" r:id="rId142"/>
    <p:sldId id="652" r:id="rId143"/>
    <p:sldId id="653" r:id="rId144"/>
    <p:sldId id="654" r:id="rId145"/>
    <p:sldId id="660" r:id="rId146"/>
    <p:sldId id="661" r:id="rId147"/>
    <p:sldId id="662" r:id="rId148"/>
    <p:sldId id="663" r:id="rId149"/>
    <p:sldId id="667" r:id="rId150"/>
    <p:sldId id="668" r:id="rId151"/>
    <p:sldId id="669" r:id="rId152"/>
    <p:sldId id="670" r:id="rId153"/>
    <p:sldId id="673" r:id="rId154"/>
    <p:sldId id="674" r:id="rId155"/>
    <p:sldId id="675" r:id="rId156"/>
    <p:sldId id="676" r:id="rId157"/>
    <p:sldId id="677" r:id="rId158"/>
    <p:sldId id="678" r:id="rId159"/>
    <p:sldId id="679" r:id="rId160"/>
    <p:sldId id="680" r:id="rId161"/>
    <p:sldId id="682" r:id="rId162"/>
    <p:sldId id="683" r:id="rId163"/>
    <p:sldId id="684" r:id="rId164"/>
    <p:sldId id="685" r:id="rId165"/>
    <p:sldId id="686" r:id="rId166"/>
    <p:sldId id="687" r:id="rId167"/>
    <p:sldId id="688" r:id="rId168"/>
    <p:sldId id="689" r:id="rId169"/>
    <p:sldId id="690" r:id="rId170"/>
    <p:sldId id="691" r:id="rId171"/>
    <p:sldId id="692" r:id="rId172"/>
    <p:sldId id="693" r:id="rId173"/>
    <p:sldId id="694" r:id="rId174"/>
    <p:sldId id="695" r:id="rId175"/>
    <p:sldId id="696" r:id="rId176"/>
    <p:sldId id="697" r:id="rId177"/>
    <p:sldId id="698" r:id="rId178"/>
    <p:sldId id="699" r:id="rId179"/>
    <p:sldId id="700" r:id="rId180"/>
    <p:sldId id="701" r:id="rId181"/>
    <p:sldId id="702" r:id="rId182"/>
    <p:sldId id="703" r:id="rId183"/>
    <p:sldId id="704" r:id="rId184"/>
    <p:sldId id="705" r:id="rId185"/>
    <p:sldId id="706" r:id="rId186"/>
    <p:sldId id="707" r:id="rId187"/>
    <p:sldId id="708" r:id="rId188"/>
    <p:sldId id="709" r:id="rId189"/>
    <p:sldId id="710" r:id="rId190"/>
    <p:sldId id="711" r:id="rId191"/>
    <p:sldId id="712" r:id="rId192"/>
    <p:sldId id="713" r:id="rId193"/>
    <p:sldId id="714" r:id="rId194"/>
    <p:sldId id="715" r:id="rId195"/>
    <p:sldId id="716" r:id="rId196"/>
    <p:sldId id="717" r:id="rId197"/>
    <p:sldId id="718" r:id="rId198"/>
    <p:sldId id="719" r:id="rId199"/>
    <p:sldId id="720" r:id="rId200"/>
    <p:sldId id="721" r:id="rId201"/>
    <p:sldId id="722" r:id="rId202"/>
    <p:sldId id="723" r:id="rId203"/>
    <p:sldId id="724" r:id="rId204"/>
    <p:sldId id="725" r:id="rId205"/>
    <p:sldId id="726" r:id="rId206"/>
    <p:sldId id="727" r:id="rId207"/>
    <p:sldId id="728" r:id="rId208"/>
    <p:sldId id="729" r:id="rId209"/>
    <p:sldId id="730" r:id="rId210"/>
    <p:sldId id="731" r:id="rId211"/>
    <p:sldId id="732" r:id="rId212"/>
    <p:sldId id="733" r:id="rId213"/>
    <p:sldId id="734" r:id="rId214"/>
    <p:sldId id="735" r:id="rId215"/>
    <p:sldId id="736" r:id="rId216"/>
    <p:sldId id="737" r:id="rId217"/>
    <p:sldId id="738" r:id="rId218"/>
    <p:sldId id="739" r:id="rId219"/>
    <p:sldId id="740" r:id="rId220"/>
    <p:sldId id="741" r:id="rId221"/>
    <p:sldId id="742" r:id="rId222"/>
    <p:sldId id="743" r:id="rId223"/>
    <p:sldId id="744" r:id="rId224"/>
    <p:sldId id="745" r:id="rId225"/>
    <p:sldId id="746" r:id="rId226"/>
    <p:sldId id="747" r:id="rId227"/>
    <p:sldId id="748" r:id="rId228"/>
    <p:sldId id="749" r:id="rId229"/>
    <p:sldId id="750" r:id="rId230"/>
    <p:sldId id="751" r:id="rId231"/>
    <p:sldId id="752" r:id="rId232"/>
    <p:sldId id="753" r:id="rId233"/>
    <p:sldId id="754" r:id="rId234"/>
    <p:sldId id="755" r:id="rId235"/>
    <p:sldId id="756" r:id="rId236"/>
    <p:sldId id="757" r:id="rId237"/>
    <p:sldId id="758" r:id="rId238"/>
    <p:sldId id="759" r:id="rId239"/>
    <p:sldId id="760" r:id="rId240"/>
    <p:sldId id="761" r:id="rId241"/>
    <p:sldId id="762" r:id="rId242"/>
    <p:sldId id="763" r:id="rId243"/>
    <p:sldId id="764" r:id="rId244"/>
    <p:sldId id="765" r:id="rId245"/>
    <p:sldId id="766" r:id="rId246"/>
    <p:sldId id="767" r:id="rId247"/>
    <p:sldId id="768" r:id="rId248"/>
    <p:sldId id="769" r:id="rId249"/>
    <p:sldId id="770" r:id="rId250"/>
    <p:sldId id="771" r:id="rId251"/>
    <p:sldId id="772" r:id="rId252"/>
    <p:sldId id="773" r:id="rId253"/>
    <p:sldId id="774" r:id="rId254"/>
    <p:sldId id="775" r:id="rId255"/>
    <p:sldId id="776" r:id="rId256"/>
    <p:sldId id="777" r:id="rId257"/>
    <p:sldId id="778" r:id="rId258"/>
    <p:sldId id="779" r:id="rId259"/>
    <p:sldId id="780" r:id="rId260"/>
    <p:sldId id="781" r:id="rId261"/>
    <p:sldId id="782" r:id="rId262"/>
    <p:sldId id="783" r:id="rId263"/>
    <p:sldId id="784" r:id="rId264"/>
    <p:sldId id="785" r:id="rId265"/>
    <p:sldId id="786" r:id="rId266"/>
    <p:sldId id="787" r:id="rId267"/>
    <p:sldId id="788" r:id="rId268"/>
    <p:sldId id="789" r:id="rId269"/>
    <p:sldId id="790" r:id="rId270"/>
    <p:sldId id="791" r:id="rId271"/>
    <p:sldId id="792" r:id="rId272"/>
    <p:sldId id="793" r:id="rId273"/>
    <p:sldId id="794" r:id="rId274"/>
    <p:sldId id="795" r:id="rId275"/>
    <p:sldId id="796" r:id="rId276"/>
    <p:sldId id="797" r:id="rId277"/>
    <p:sldId id="798" r:id="rId278"/>
    <p:sldId id="799" r:id="rId279"/>
    <p:sldId id="800" r:id="rId280"/>
    <p:sldId id="801" r:id="rId281"/>
    <p:sldId id="802" r:id="rId282"/>
    <p:sldId id="803" r:id="rId283"/>
    <p:sldId id="804" r:id="rId284"/>
    <p:sldId id="805" r:id="rId285"/>
    <p:sldId id="806" r:id="rId286"/>
    <p:sldId id="807" r:id="rId287"/>
    <p:sldId id="808" r:id="rId288"/>
    <p:sldId id="809" r:id="rId289"/>
    <p:sldId id="810" r:id="rId290"/>
    <p:sldId id="811" r:id="rId291"/>
    <p:sldId id="812" r:id="rId292"/>
    <p:sldId id="813" r:id="rId293"/>
    <p:sldId id="814" r:id="rId294"/>
    <p:sldId id="815" r:id="rId295"/>
    <p:sldId id="816" r:id="rId296"/>
    <p:sldId id="817" r:id="rId297"/>
    <p:sldId id="818" r:id="rId298"/>
    <p:sldId id="819" r:id="rId299"/>
    <p:sldId id="820" r:id="rId300"/>
    <p:sldId id="821" r:id="rId301"/>
    <p:sldId id="822" r:id="rId302"/>
    <p:sldId id="823" r:id="rId303"/>
    <p:sldId id="824" r:id="rId304"/>
    <p:sldId id="825" r:id="rId305"/>
    <p:sldId id="826" r:id="rId306"/>
    <p:sldId id="827" r:id="rId307"/>
    <p:sldId id="828" r:id="rId308"/>
    <p:sldId id="829" r:id="rId309"/>
    <p:sldId id="830" r:id="rId310"/>
    <p:sldId id="831" r:id="rId311"/>
    <p:sldId id="832" r:id="rId312"/>
    <p:sldId id="833" r:id="rId313"/>
    <p:sldId id="834" r:id="rId314"/>
    <p:sldId id="835" r:id="rId315"/>
    <p:sldId id="836" r:id="rId316"/>
    <p:sldId id="837" r:id="rId317"/>
    <p:sldId id="838" r:id="rId318"/>
    <p:sldId id="839" r:id="rId319"/>
    <p:sldId id="840" r:id="rId320"/>
    <p:sldId id="841" r:id="rId321"/>
    <p:sldId id="842" r:id="rId322"/>
    <p:sldId id="843" r:id="rId323"/>
    <p:sldId id="844" r:id="rId324"/>
    <p:sldId id="845" r:id="rId325"/>
    <p:sldId id="846" r:id="rId326"/>
    <p:sldId id="847" r:id="rId327"/>
    <p:sldId id="848" r:id="rId328"/>
    <p:sldId id="849" r:id="rId329"/>
    <p:sldId id="850" r:id="rId330"/>
    <p:sldId id="851" r:id="rId331"/>
    <p:sldId id="852" r:id="rId332"/>
    <p:sldId id="853" r:id="rId333"/>
    <p:sldId id="854" r:id="rId334"/>
    <p:sldId id="855" r:id="rId335"/>
    <p:sldId id="856" r:id="rId336"/>
    <p:sldId id="857" r:id="rId337"/>
    <p:sldId id="858" r:id="rId338"/>
    <p:sldId id="859" r:id="rId339"/>
    <p:sldId id="860" r:id="rId340"/>
    <p:sldId id="861" r:id="rId341"/>
    <p:sldId id="862" r:id="rId342"/>
    <p:sldId id="863" r:id="rId343"/>
    <p:sldId id="864" r:id="rId344"/>
    <p:sldId id="865" r:id="rId345"/>
    <p:sldId id="866" r:id="rId346"/>
    <p:sldId id="867" r:id="rId347"/>
    <p:sldId id="868" r:id="rId348"/>
    <p:sldId id="869" r:id="rId349"/>
    <p:sldId id="870" r:id="rId350"/>
    <p:sldId id="871" r:id="rId351"/>
    <p:sldId id="872" r:id="rId352"/>
    <p:sldId id="873" r:id="rId353"/>
    <p:sldId id="874" r:id="rId354"/>
    <p:sldId id="875" r:id="rId355"/>
    <p:sldId id="876" r:id="rId356"/>
    <p:sldId id="877" r:id="rId357"/>
    <p:sldId id="878" r:id="rId358"/>
    <p:sldId id="879" r:id="rId359"/>
    <p:sldId id="880" r:id="rId360"/>
    <p:sldId id="881" r:id="rId361"/>
    <p:sldId id="882" r:id="rId362"/>
    <p:sldId id="883" r:id="rId363"/>
    <p:sldId id="884" r:id="rId364"/>
    <p:sldId id="885" r:id="rId365"/>
    <p:sldId id="886" r:id="rId366"/>
    <p:sldId id="887" r:id="rId367"/>
    <p:sldId id="888" r:id="rId368"/>
    <p:sldId id="889" r:id="rId369"/>
    <p:sldId id="890" r:id="rId370"/>
    <p:sldId id="891" r:id="rId371"/>
    <p:sldId id="892" r:id="rId372"/>
    <p:sldId id="893" r:id="rId373"/>
    <p:sldId id="894" r:id="rId374"/>
    <p:sldId id="895" r:id="rId375"/>
    <p:sldId id="896" r:id="rId376"/>
    <p:sldId id="897" r:id="rId377"/>
    <p:sldId id="898" r:id="rId378"/>
    <p:sldId id="899" r:id="rId379"/>
    <p:sldId id="900" r:id="rId380"/>
    <p:sldId id="901" r:id="rId381"/>
    <p:sldId id="902" r:id="rId382"/>
    <p:sldId id="903" r:id="rId383"/>
    <p:sldId id="904" r:id="rId384"/>
    <p:sldId id="905" r:id="rId385"/>
    <p:sldId id="906" r:id="rId386"/>
    <p:sldId id="907" r:id="rId387"/>
    <p:sldId id="908" r:id="rId388"/>
    <p:sldId id="909" r:id="rId389"/>
    <p:sldId id="910" r:id="rId390"/>
    <p:sldId id="911" r:id="rId391"/>
    <p:sldId id="912" r:id="rId392"/>
    <p:sldId id="913" r:id="rId393"/>
    <p:sldId id="914" r:id="rId394"/>
    <p:sldId id="915" r:id="rId395"/>
    <p:sldId id="916" r:id="rId396"/>
    <p:sldId id="917" r:id="rId397"/>
    <p:sldId id="918" r:id="rId398"/>
    <p:sldId id="919" r:id="rId399"/>
    <p:sldId id="920" r:id="rId400"/>
    <p:sldId id="921" r:id="rId401"/>
    <p:sldId id="922" r:id="rId402"/>
    <p:sldId id="923" r:id="rId403"/>
    <p:sldId id="924" r:id="rId404"/>
    <p:sldId id="925" r:id="rId405"/>
    <p:sldId id="926" r:id="rId406"/>
    <p:sldId id="927" r:id="rId407"/>
    <p:sldId id="928" r:id="rId408"/>
    <p:sldId id="929" r:id="rId409"/>
    <p:sldId id="930" r:id="rId4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rgbClr val="CC3300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E08"/>
    <a:srgbClr val="0000CC"/>
    <a:srgbClr val="FF3300"/>
    <a:srgbClr val="CC3300"/>
    <a:srgbClr val="FFA827"/>
    <a:srgbClr val="BE6A0E"/>
    <a:srgbClr val="EE851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9" autoAdjust="0"/>
    <p:restoredTop sz="94667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413" Type="http://schemas.openxmlformats.org/officeDocument/2006/relationships/presProps" Target="presProps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theme" Target="theme/theme1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tableStyles" Target="tableStyles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notesMaster" Target="notesMasters/notesMaster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9.xml"/><Relationship Id="rId13" Type="http://schemas.openxmlformats.org/officeDocument/2006/relationships/slide" Target="slides/slide276.xml"/><Relationship Id="rId18" Type="http://schemas.openxmlformats.org/officeDocument/2006/relationships/slide" Target="slides/slide282.xml"/><Relationship Id="rId26" Type="http://schemas.openxmlformats.org/officeDocument/2006/relationships/slide" Target="slides/slide334.xml"/><Relationship Id="rId3" Type="http://schemas.openxmlformats.org/officeDocument/2006/relationships/slide" Target="slides/slide55.xml"/><Relationship Id="rId21" Type="http://schemas.openxmlformats.org/officeDocument/2006/relationships/slide" Target="slides/slide298.xml"/><Relationship Id="rId7" Type="http://schemas.openxmlformats.org/officeDocument/2006/relationships/slide" Target="slides/slide162.xml"/><Relationship Id="rId12" Type="http://schemas.openxmlformats.org/officeDocument/2006/relationships/slide" Target="slides/slide275.xml"/><Relationship Id="rId17" Type="http://schemas.openxmlformats.org/officeDocument/2006/relationships/slide" Target="slides/slide280.xml"/><Relationship Id="rId25" Type="http://schemas.openxmlformats.org/officeDocument/2006/relationships/slide" Target="slides/slide333.xml"/><Relationship Id="rId2" Type="http://schemas.openxmlformats.org/officeDocument/2006/relationships/slide" Target="slides/slide18.xml"/><Relationship Id="rId16" Type="http://schemas.openxmlformats.org/officeDocument/2006/relationships/slide" Target="slides/slide279.xml"/><Relationship Id="rId20" Type="http://schemas.openxmlformats.org/officeDocument/2006/relationships/slide" Target="slides/slide288.xml"/><Relationship Id="rId1" Type="http://schemas.openxmlformats.org/officeDocument/2006/relationships/slide" Target="slides/slide1.xml"/><Relationship Id="rId6" Type="http://schemas.openxmlformats.org/officeDocument/2006/relationships/slide" Target="slides/slide133.xml"/><Relationship Id="rId11" Type="http://schemas.openxmlformats.org/officeDocument/2006/relationships/slide" Target="slides/slide272.xml"/><Relationship Id="rId24" Type="http://schemas.openxmlformats.org/officeDocument/2006/relationships/slide" Target="slides/slide332.xml"/><Relationship Id="rId5" Type="http://schemas.openxmlformats.org/officeDocument/2006/relationships/slide" Target="slides/slide98.xml"/><Relationship Id="rId15" Type="http://schemas.openxmlformats.org/officeDocument/2006/relationships/slide" Target="slides/slide278.xml"/><Relationship Id="rId23" Type="http://schemas.openxmlformats.org/officeDocument/2006/relationships/slide" Target="slides/slide312.xml"/><Relationship Id="rId28" Type="http://schemas.openxmlformats.org/officeDocument/2006/relationships/slide" Target="slides/slide376.xml"/><Relationship Id="rId10" Type="http://schemas.openxmlformats.org/officeDocument/2006/relationships/slide" Target="slides/slide246.xml"/><Relationship Id="rId19" Type="http://schemas.openxmlformats.org/officeDocument/2006/relationships/slide" Target="slides/slide283.xml"/><Relationship Id="rId4" Type="http://schemas.openxmlformats.org/officeDocument/2006/relationships/slide" Target="slides/slide82.xml"/><Relationship Id="rId9" Type="http://schemas.openxmlformats.org/officeDocument/2006/relationships/slide" Target="slides/slide220.xml"/><Relationship Id="rId14" Type="http://schemas.openxmlformats.org/officeDocument/2006/relationships/slide" Target="slides/slide277.xml"/><Relationship Id="rId22" Type="http://schemas.openxmlformats.org/officeDocument/2006/relationships/slide" Target="slides/slide310.xml"/><Relationship Id="rId27" Type="http://schemas.openxmlformats.org/officeDocument/2006/relationships/slide" Target="slides/slide3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F6D3E4A-37A3-4652-979D-D59837553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3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9535BD6-FAB7-4BE8-B3CD-462CB56F6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29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6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2358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460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4116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38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133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2863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6215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960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5065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6163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640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46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759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3391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7147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7359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1850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3493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2290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4931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0191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796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5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9711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3197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9265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7024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1905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4364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2434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35BD6-FAB7-4BE8-B3CD-462CB56F63AE}" type="slidenum">
              <a:rPr lang="en-US" smtClean="0"/>
              <a:pPr>
                <a:defRPr/>
              </a:pPr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3296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2358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162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0232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1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18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9800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2736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6891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0433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11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229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114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4848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8113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380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5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1039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3846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5656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6695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2961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5439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83329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8633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99595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6135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189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8330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6862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1304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0215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02662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05859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488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21909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220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74925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19856-2C78-4EB2-A171-0487B9AC00AB}" type="slidenum">
              <a:rPr lang="en-US" smtClean="0"/>
              <a:pPr/>
              <a:t>222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7148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3BDF7-7090-443C-9CC4-DA0C561C2AE0}" type="slidenum">
              <a:rPr lang="en-US" smtClean="0"/>
              <a:pPr/>
              <a:t>223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5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47041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FA6AB-A239-41B6-B2C8-802A5B7AA2A9}" type="slidenum">
              <a:rPr lang="en-US" smtClean="0"/>
              <a:pPr/>
              <a:t>224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1242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14425-4868-4DAB-8FE8-11C6F0D6FB27}" type="slidenum">
              <a:rPr lang="en-US" smtClean="0"/>
              <a:pPr/>
              <a:t>226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872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D78D3-0472-4765-A5A9-5AD36E147B38}" type="slidenum">
              <a:rPr lang="en-US" smtClean="0"/>
              <a:pPr/>
              <a:t>227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0790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6EEE-EBEC-4F7B-BFE4-32F407412C7B}" type="slidenum">
              <a:rPr lang="en-US" smtClean="0"/>
              <a:pPr/>
              <a:t>228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0881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966CF-7D28-43A4-B21B-9566A76D40D0}" type="slidenum">
              <a:rPr lang="en-US" smtClean="0"/>
              <a:pPr/>
              <a:t>229</a:t>
            </a:fld>
            <a:endParaRPr lang="en-US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85265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FC826-7D75-48D9-9536-B9FACAC4F300}" type="slidenum">
              <a:rPr lang="en-US" smtClean="0"/>
              <a:pPr/>
              <a:t>230</a:t>
            </a:fld>
            <a:endParaRPr lang="en-US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3222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943EC-87CA-4FB2-B8FC-2E24E01732E8}" type="slidenum">
              <a:rPr lang="en-US" smtClean="0"/>
              <a:pPr/>
              <a:t>231</a:t>
            </a:fld>
            <a:endParaRPr lang="en-US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5117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8FAA-55BE-4785-B3F8-39580D0C8FFB}" type="slidenum">
              <a:rPr lang="en-US" smtClean="0"/>
              <a:pPr/>
              <a:t>238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49655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F7606-3D5D-4A5B-BADA-929D72D2C088}" type="slidenum">
              <a:rPr lang="en-US" smtClean="0"/>
              <a:pPr/>
              <a:t>239</a:t>
            </a:fld>
            <a:endParaRPr lang="en-US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09308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7BB63-C0A1-4EB0-B0CD-63A67DFEAAFF}" type="slidenum">
              <a:rPr lang="en-US" smtClean="0"/>
              <a:pPr/>
              <a:t>240</a:t>
            </a:fld>
            <a:endParaRPr lang="en-US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64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93772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19F9B-1B4C-4B71-A5C7-0648A29924D6}" type="slidenum">
              <a:rPr lang="en-US" smtClean="0"/>
              <a:pPr/>
              <a:t>241</a:t>
            </a:fld>
            <a:endParaRPr lang="en-US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8077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45186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246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945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9CB10-450A-4072-9C33-D0B79AF1BC98}" type="slidenum">
              <a:rPr lang="en-US" smtClean="0"/>
              <a:pPr/>
              <a:t>248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24728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70AD9-9A48-4498-837A-EDA5F20B78AF}" type="slidenum">
              <a:rPr lang="en-US" smtClean="0"/>
              <a:pPr/>
              <a:t>249</a:t>
            </a:fld>
            <a:endParaRPr lang="en-US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5209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1CBCE-F907-49A3-BEBE-B1C198426F1D}" type="slidenum">
              <a:rPr lang="en-US" smtClean="0"/>
              <a:pPr/>
              <a:t>250</a:t>
            </a:fld>
            <a:endParaRPr lang="en-US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21006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77FEE-4C88-4D42-B07C-DA8933CDF6E5}" type="slidenum">
              <a:rPr lang="en-US" smtClean="0"/>
              <a:pPr/>
              <a:t>251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6465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60BEC-BD5D-4AEC-93AB-EAF590BC91BA}" type="slidenum">
              <a:rPr lang="en-US" smtClean="0"/>
              <a:pPr/>
              <a:t>252</a:t>
            </a:fld>
            <a:endParaRPr lang="en-US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1488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46A96-CA7A-4555-A09C-E810B3E85938}" type="slidenum">
              <a:rPr lang="en-US" smtClean="0"/>
              <a:pPr/>
              <a:t>253</a:t>
            </a:fld>
            <a:endParaRPr 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64372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AA54C-AFC3-44A3-9568-96A7C434523D}" type="slidenum">
              <a:rPr lang="en-US" smtClean="0"/>
              <a:pPr/>
              <a:t>254</a:t>
            </a:fld>
            <a:endParaRPr lang="en-US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34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857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05D7C-EA1C-4DAA-AB6A-51A76BC6A0D2}" type="slidenum">
              <a:rPr lang="en-US" smtClean="0"/>
              <a:pPr/>
              <a:t>255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91864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C2A4A-0746-42E8-9C4C-9876A07FA380}" type="slidenum">
              <a:rPr lang="en-US" smtClean="0"/>
              <a:pPr/>
              <a:t>256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4453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3E6FA-C180-4C9E-826F-2D29448A8EA9}" type="slidenum">
              <a:rPr lang="en-US" smtClean="0"/>
              <a:pPr/>
              <a:t>257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1907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05D7C-EA1C-4DAA-AB6A-51A76BC6A0D2}" type="slidenum">
              <a:rPr lang="en-US" smtClean="0"/>
              <a:pPr/>
              <a:t>258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1045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83812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085E0-36BF-420D-A428-D581123F632D}" type="slidenum">
              <a:rPr lang="en-US" smtClean="0"/>
              <a:pPr/>
              <a:t>260</a:t>
            </a:fld>
            <a:endParaRPr 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85081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46D68-D8F4-449E-BC8D-725C912B51ED}" type="slidenum">
              <a:rPr lang="en-US" smtClean="0"/>
              <a:pPr/>
              <a:t>261</a:t>
            </a:fld>
            <a:endParaRPr lang="en-US" dirty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3882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0E31A-93A4-421F-A763-DE72DBDC1CCC}" type="slidenum">
              <a:rPr lang="en-US" smtClean="0"/>
              <a:pPr/>
              <a:t>262</a:t>
            </a:fld>
            <a:endParaRPr 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280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EB41A-5A7C-4220-AF0B-59228276F447}" type="slidenum">
              <a:rPr lang="en-US" smtClean="0"/>
              <a:pPr/>
              <a:t>263</a:t>
            </a:fld>
            <a:endParaRPr lang="en-US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28256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28D62-3EA9-4033-BFE4-2CCADAAE8318}" type="slidenum">
              <a:rPr lang="en-US" smtClean="0"/>
              <a:pPr/>
              <a:t>264</a:t>
            </a:fld>
            <a:endParaRPr lang="en-US" dirty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97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14613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55943-49A9-4457-83BB-5E70E80CDAFE}" type="slidenum">
              <a:rPr lang="en-US" smtClean="0"/>
              <a:pPr/>
              <a:t>265</a:t>
            </a:fld>
            <a:endParaRPr 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33596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A3399-CC63-419A-94FE-C8B82312F47C}" type="slidenum">
              <a:rPr lang="en-US" smtClean="0"/>
              <a:pPr/>
              <a:t>266</a:t>
            </a:fld>
            <a:endParaRPr 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47988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25FC5-D93D-43D0-BBED-25A2DEE465B2}" type="slidenum">
              <a:rPr lang="en-US" smtClean="0"/>
              <a:pPr/>
              <a:t>267</a:t>
            </a:fld>
            <a:endParaRPr lang="en-US" dirty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55433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826C3-0ABF-4F55-934B-789B9E5C7D96}" type="slidenum">
              <a:rPr lang="en-US" smtClean="0"/>
              <a:pPr/>
              <a:t>269</a:t>
            </a:fld>
            <a:endParaRPr lang="en-US" dirty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189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826C3-0ABF-4F55-934B-789B9E5C7D96}" type="slidenum">
              <a:rPr lang="en-US" smtClean="0"/>
              <a:pPr/>
              <a:t>270</a:t>
            </a:fld>
            <a:endParaRPr lang="en-US" dirty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24541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6240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272</a:t>
            </a:fld>
            <a:endParaRPr lang="en-US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6193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085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D6A9B-10B2-43F1-9157-065846D2B87E}" type="slidenum">
              <a:rPr lang="en-US" smtClean="0"/>
              <a:pPr/>
              <a:t>275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59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6278F-C3E1-4193-AD2B-F89CD58567F8}" type="slidenum">
              <a:rPr lang="en-US" smtClean="0"/>
              <a:pPr/>
              <a:t>276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24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23697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BC036-933B-4515-976D-EB8F47447045}" type="slidenum">
              <a:rPr lang="en-US" smtClean="0"/>
              <a:pPr/>
              <a:t>277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0996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912FA-790B-4077-9DE2-F83261FE1F93}" type="slidenum">
              <a:rPr lang="en-US" smtClean="0"/>
              <a:pPr/>
              <a:t>278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7172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73F3E-BC46-401C-8A04-3B87190D0D01}" type="slidenum">
              <a:rPr lang="en-US" smtClean="0"/>
              <a:pPr/>
              <a:t>279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70176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E5CE2-6B45-463B-916D-C89FEAEFD3B7}" type="slidenum">
              <a:rPr lang="en-US" smtClean="0"/>
              <a:pPr/>
              <a:t>280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7327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2787B-A04C-42D4-A810-FE1A5BBE8DD5}" type="slidenum">
              <a:rPr lang="en-US" smtClean="0"/>
              <a:pPr/>
              <a:t>281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1739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CB3C2-6D9E-456C-A516-7A578A495E75}" type="slidenum">
              <a:rPr lang="en-US" smtClean="0"/>
              <a:pPr/>
              <a:t>282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7844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805E7-4559-44E8-9124-CF5D4D5838B3}" type="slidenum">
              <a:rPr lang="en-US" smtClean="0"/>
              <a:pPr/>
              <a:t>283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04246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A58A-DD42-4349-AB25-B49007B3BAD8}" type="slidenum">
              <a:rPr lang="en-US" smtClean="0"/>
              <a:pPr/>
              <a:t>288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019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3664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4992E-3D73-463B-89A9-784F8970F4DB}" type="slidenum">
              <a:rPr lang="en-US" smtClean="0"/>
              <a:pPr/>
              <a:t>290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39818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334C0-5C28-4A07-8BC7-1139965902A4}" type="slidenum">
              <a:rPr lang="en-US" smtClean="0"/>
              <a:pPr>
                <a:defRPr/>
              </a:pPr>
              <a:t>293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870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2B53D-7639-4029-9CCC-2FD546FEAF5D}" type="slidenum">
              <a:rPr lang="en-US" smtClean="0"/>
              <a:pPr/>
              <a:t>294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7098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E74C0-CA22-42D8-A048-9E6711B6EAAD}" type="slidenum">
              <a:rPr lang="en-US" smtClean="0"/>
              <a:pPr/>
              <a:t>295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2666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334C0-5C28-4A07-8BC7-1139965902A4}" type="slidenum">
              <a:rPr lang="en-US" smtClean="0"/>
              <a:pPr>
                <a:defRPr/>
              </a:pPr>
              <a:t>296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79363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D2B35-F59E-460B-B54E-3308DEE3F7A8}" type="slidenum">
              <a:rPr lang="en-US" smtClean="0"/>
              <a:pPr/>
              <a:t>297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9503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10F23-58BE-453D-9459-36D0E9D58A6A}" type="slidenum">
              <a:rPr lang="en-US" smtClean="0"/>
              <a:pPr/>
              <a:t>298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025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411A0-05EA-42AA-9BDE-DC2CD03143BA}" type="slidenum">
              <a:rPr lang="en-US" smtClean="0"/>
              <a:pPr/>
              <a:t>299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7403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4879D-03ED-48F4-AF93-48DF9E35DAF0}" type="slidenum">
              <a:rPr lang="en-US" smtClean="0"/>
              <a:pPr/>
              <a:t>300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491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E0AAE-B9FE-4825-B0AC-3574A1DA3E92}" type="slidenum">
              <a:rPr lang="en-US"/>
              <a:pPr/>
              <a:t>301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8885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734D4-4939-47CE-BCF3-ED7AC2AAAC81}" type="slidenum">
              <a:rPr lang="en-US"/>
              <a:pPr/>
              <a:t>302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459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9C12A-AB6C-4D0A-AA5B-0F71A588FD03}" type="slidenum">
              <a:rPr lang="en-US"/>
              <a:pPr/>
              <a:t>303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2281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E59B6-FE64-4DAF-BD43-2B2C1DAD2E47}" type="slidenum">
              <a:rPr lang="en-US"/>
              <a:pPr/>
              <a:t>304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4328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779E8-6569-4AE0-9BDF-6E3F0EB45197}" type="slidenum">
              <a:rPr lang="en-US" smtClean="0"/>
              <a:pPr/>
              <a:t>305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1877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7957-32CB-408D-831F-1612754B8472}" type="slidenum">
              <a:rPr lang="en-US" smtClean="0"/>
              <a:pPr/>
              <a:t>306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117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334C0-5C28-4A07-8BC7-1139965902A4}" type="slidenum">
              <a:rPr lang="en-US" smtClean="0"/>
              <a:pPr>
                <a:defRPr/>
              </a:pPr>
              <a:t>308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0235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526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8F519-1A6B-4580-A160-3CBD4DE588BE}" type="slidenum">
              <a:rPr lang="en-US" smtClean="0"/>
              <a:pPr/>
              <a:t>310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63939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410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312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36877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74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6783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35875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2072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44612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04180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18901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93288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19566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2211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4239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2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88683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53304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44846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81A5-C6D5-4CDD-84CC-25378628A55F}" type="slidenum">
              <a:rPr lang="en-US" smtClean="0"/>
              <a:pPr>
                <a:defRPr/>
              </a:pPr>
              <a:t>326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72046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4EA70-9832-4072-8FF5-BC1CAF6B94D4}" type="slidenum">
              <a:rPr lang="en-US"/>
              <a:pPr/>
              <a:t>328</a:t>
            </a:fld>
            <a:endParaRPr lang="en-US" dirty="0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57789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11FB1-E675-42D3-90B3-8DE850E07F43}" type="slidenum">
              <a:rPr lang="en-US"/>
              <a:pPr/>
              <a:t>332</a:t>
            </a:fld>
            <a:endParaRPr lang="en-US" dirty="0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08654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89BDD-0D03-457D-9DC1-5CC61C62DCC8}" type="slidenum">
              <a:rPr lang="en-US"/>
              <a:pPr/>
              <a:t>333</a:t>
            </a:fld>
            <a:endParaRPr lang="en-US" dirty="0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4832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EEFD5-A7B3-46A2-B17B-B0036B070299}" type="slidenum">
              <a:rPr lang="en-US"/>
              <a:pPr/>
              <a:t>334</a:t>
            </a:fld>
            <a:endParaRPr lang="en-US" dirty="0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50176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959AE-CE53-4DF6-9202-0FDAC2682923}" type="slidenum">
              <a:rPr lang="en-US"/>
              <a:pPr/>
              <a:t>337</a:t>
            </a:fld>
            <a:endParaRPr lang="en-US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58538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D08B4-E901-4D5C-AC3E-9322CA6B7F1E}" type="slidenum">
              <a:rPr lang="en-US"/>
              <a:pPr/>
              <a:t>338</a:t>
            </a:fld>
            <a:endParaRPr lang="en-US" dirty="0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22985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2A669-849E-4FD4-8525-2A7A346F1442}" type="slidenum">
              <a:rPr lang="en-US"/>
              <a:pPr/>
              <a:t>339</a:t>
            </a:fld>
            <a:endParaRPr lang="en-US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38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8306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1EB64-7571-4171-9054-5B1BB971EC8C}" type="slidenum">
              <a:rPr lang="en-US"/>
              <a:pPr/>
              <a:t>340</a:t>
            </a:fld>
            <a:endParaRPr lang="en-US" dirty="0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4924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66163-06F9-4DC2-B67F-B311706B95A9}" type="slidenum">
              <a:rPr lang="en-US"/>
              <a:pPr/>
              <a:t>341</a:t>
            </a:fld>
            <a:endParaRPr lang="en-US" dirty="0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2912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FD7DE-B6F4-473C-BA78-B9218129E9F1}" type="slidenum">
              <a:rPr lang="en-US"/>
              <a:pPr/>
              <a:t>342</a:t>
            </a:fld>
            <a:endParaRPr lang="en-US" dirty="0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53816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77D41-69C4-4D44-ADCA-2A66344A82FA}" type="slidenum">
              <a:rPr lang="en-US"/>
              <a:pPr/>
              <a:t>343</a:t>
            </a:fld>
            <a:endParaRPr lang="en-US" dirty="0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78542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0DD87-6893-4843-ABDB-9276E5144DB5}" type="slidenum">
              <a:rPr lang="en-US"/>
              <a:pPr/>
              <a:t>344</a:t>
            </a:fld>
            <a:endParaRPr lang="en-US" dirty="0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13356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85163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346</a:t>
            </a:fld>
            <a:endParaRPr lang="en-US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4077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3009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6888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6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80636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376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30764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E3F11-6D4C-423A-B4B6-69228312BD96}" type="slidenum">
              <a:rPr lang="en-US"/>
              <a:pPr/>
              <a:t>377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32080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E3F11-6D4C-423A-B4B6-69228312BD96}" type="slidenum">
              <a:rPr lang="en-US"/>
              <a:pPr/>
              <a:t>379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90301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E3F11-6D4C-423A-B4B6-69228312BD96}" type="slidenum">
              <a:rPr lang="en-US"/>
              <a:pPr/>
              <a:t>380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1444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E3F11-6D4C-423A-B4B6-69228312BD96}" type="slidenum">
              <a:rPr lang="en-US"/>
              <a:pPr/>
              <a:t>381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69509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23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46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32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7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11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66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69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84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8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83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38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336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0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9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4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8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7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56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3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690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326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226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31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4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46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7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172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55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941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E8BE4-922A-4C22-AC8B-2887F3405C8D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673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87B19-A4A7-4F9B-815E-853614C2F4D6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115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9BC9B-A858-4C23-847A-D09B0C1C6A3B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008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089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9AB3-5B66-4179-A9B5-0BB785409A8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00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9AB3-5B66-4179-A9B5-0BB785409A8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477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9AB3-5B66-4179-A9B5-0BB785409A8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137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9AB3-5B66-4179-A9B5-0BB785409A85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194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9AB3-5B66-4179-A9B5-0BB785409A8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7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289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9AB3-5B66-4179-A9B5-0BB785409A8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426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58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82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370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76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82639-9A22-42E4-8D96-F9553EBDF965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630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82639-9A22-42E4-8D96-F9553EBDF965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568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FE3C4-1CB5-465A-9333-0B8F9CE9BBCE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654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129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112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D7486-BFD9-4FC1-89F5-286F5C3C7A80}" type="slidenum">
              <a:rPr lang="en-US" smtClean="0">
                <a:cs typeface="Arial" charset="0"/>
              </a:rPr>
              <a:pPr/>
              <a:t>98</a:t>
            </a:fld>
            <a:endParaRPr lang="en-US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0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81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913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71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78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397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031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6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28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835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0377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74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771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403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00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639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581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412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4888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975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9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8977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3336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678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2336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760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102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516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855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8973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059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9E96-1061-4E2E-B998-2EDD65CD9656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F85E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60"/>
              <a:ext cx="5476" cy="29"/>
            </a:xfrm>
            <a:prstGeom prst="rect">
              <a:avLst/>
            </a:prstGeom>
            <a:solidFill>
              <a:srgbClr val="F85E0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93197" name="Rectangle 10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7497" y="3886200"/>
            <a:ext cx="7780703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Chapter 1</a:t>
            </a:r>
          </a:p>
          <a:p>
            <a:r>
              <a:rPr lang="en-US" dirty="0"/>
              <a:t>Some Title ….</a:t>
            </a:r>
          </a:p>
        </p:txBody>
      </p:sp>
      <p:sp>
        <p:nvSpPr>
          <p:cNvPr id="14" name="Rectangle 13"/>
          <p:cNvSpPr>
            <a:spLocks noGrp="1" noChangeArrowheads="1"/>
          </p:cNvSpPr>
          <p:nvPr userDrawn="1"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5" name="Picture 2" descr="http://ecx.images-amazon.com/images/I/51L11n8dpnL._SX258_BO1,204,203,200_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50825"/>
            <a:ext cx="1951038" cy="5881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50825"/>
            <a:ext cx="5700712" cy="5881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24000"/>
            <a:ext cx="38100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24000"/>
            <a:ext cx="38100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990600" y="6431578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ts val="60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en-US" sz="1200" b="0" i="1" dirty="0">
                <a:solidFill>
                  <a:schemeClr val="tx1"/>
                </a:solidFill>
                <a:latin typeface="Arial" charset="0"/>
                <a:cs typeface="+mn-cs"/>
              </a:rPr>
              <a:t>     </a:t>
            </a:r>
            <a:r>
              <a:rPr lang="en-US" sz="1200" b="0" i="1" dirty="0">
                <a:solidFill>
                  <a:srgbClr val="0000CC"/>
                </a:solidFill>
                <a:latin typeface="Arial" charset="0"/>
                <a:cs typeface="+mn-cs"/>
              </a:rPr>
              <a:t>Copyright © 2014 Pearson Education, Inc. </a:t>
            </a:r>
            <a:endParaRPr lang="en-US" sz="1200" b="0" dirty="0">
              <a:solidFill>
                <a:srgbClr val="0000CC"/>
              </a:solidFill>
              <a:latin typeface="Arial" charset="0"/>
              <a:cs typeface="+mn-cs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ltGray">
          <a:xfrm>
            <a:off x="417513" y="731838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ltGray">
          <a:xfrm>
            <a:off x="800100" y="73183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ltGray">
          <a:xfrm>
            <a:off x="541338" y="1154113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ltGray">
          <a:xfrm>
            <a:off x="911225" y="11541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ltGray">
          <a:xfrm>
            <a:off x="127000" y="108108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gray">
          <a:xfrm>
            <a:off x="762000" y="623888"/>
            <a:ext cx="31750" cy="1052512"/>
          </a:xfrm>
          <a:prstGeom prst="rect">
            <a:avLst/>
          </a:prstGeom>
          <a:solidFill>
            <a:srgbClr val="EE84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gray">
          <a:xfrm>
            <a:off x="442913" y="1414463"/>
            <a:ext cx="8226425" cy="31750"/>
          </a:xfrm>
          <a:prstGeom prst="rect">
            <a:avLst/>
          </a:prstGeom>
          <a:solidFill>
            <a:srgbClr val="EE84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31776"/>
            <a:ext cx="7793037" cy="11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1930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76200" y="6430962"/>
            <a:ext cx="601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EE8411"/>
                </a:solidFill>
                <a:cs typeface="+mn-cs"/>
              </a:rPr>
              <a:t>1-</a:t>
            </a:r>
            <a:fld id="{930D3EF6-C8D8-4409-A7BA-DC47BF803ED5}" type="slidenum">
              <a:rPr lang="en-US" sz="1200" smtClean="0">
                <a:solidFill>
                  <a:srgbClr val="EE8411"/>
                </a:solidFill>
                <a:cs typeface="+mn-cs"/>
              </a:rPr>
              <a:pPr>
                <a:defRPr/>
              </a:pPr>
              <a:t>‹#›</a:t>
            </a:fld>
            <a:endParaRPr lang="en-US" sz="1200" dirty="0">
              <a:solidFill>
                <a:srgbClr val="EE8411"/>
              </a:solidFill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gray">
          <a:xfrm>
            <a:off x="548265" y="6445250"/>
            <a:ext cx="8226425" cy="31750"/>
          </a:xfrm>
          <a:prstGeom prst="rect">
            <a:avLst/>
          </a:prstGeom>
          <a:solidFill>
            <a:srgbClr val="EE84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1" name="Rectangle 8"/>
          <p:cNvSpPr>
            <a:spLocks noChangeArrowheads="1"/>
          </p:cNvSpPr>
          <p:nvPr userDrawn="1"/>
        </p:nvSpPr>
        <p:spPr bwMode="gray">
          <a:xfrm>
            <a:off x="541337" y="6705600"/>
            <a:ext cx="8226425" cy="31750"/>
          </a:xfrm>
          <a:prstGeom prst="rect">
            <a:avLst/>
          </a:prstGeom>
          <a:solidFill>
            <a:srgbClr val="EE84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gray">
          <a:xfrm>
            <a:off x="685800" y="6477000"/>
            <a:ext cx="428048" cy="228600"/>
          </a:xfrm>
          <a:prstGeom prst="rect">
            <a:avLst/>
          </a:prstGeom>
          <a:solidFill>
            <a:srgbClr val="EE84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gray">
          <a:xfrm>
            <a:off x="8182552" y="6477000"/>
            <a:ext cx="428048" cy="228600"/>
          </a:xfrm>
          <a:prstGeom prst="rect">
            <a:avLst/>
          </a:prstGeom>
          <a:solidFill>
            <a:srgbClr val="EE84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 b="0" dirty="0">
              <a:solidFill>
                <a:schemeClr val="tx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F85E0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fol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8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2.w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4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6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3.wmf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8.bin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6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0.emf"/><Relationship Id="rId4" Type="http://schemas.openxmlformats.org/officeDocument/2006/relationships/oleObject" Target="../embeddings/oleObject9.bin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0.bin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1.bin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1:</a:t>
            </a:r>
          </a:p>
          <a:p>
            <a:pPr eaLnBrk="1" hangingPunct="1">
              <a:defRPr/>
            </a:pPr>
            <a:r>
              <a:rPr lang="en-US" dirty="0"/>
              <a:t>An Overview of Business Intelligence, Analytics, and Decision Support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BI is an umbrella term that combines architectures, tools, databases, analytical tools, applications, and methodologies</a:t>
            </a:r>
          </a:p>
          <a:p>
            <a:r>
              <a:rPr lang="en-US" sz="2800" dirty="0"/>
              <a:t>BI is a content-free expression, so it means different things to different people</a:t>
            </a:r>
          </a:p>
          <a:p>
            <a:r>
              <a:rPr lang="en-US" sz="2800" dirty="0"/>
              <a:t>BI's major objective is to enable easy access to data (and models) to provide business managers with the ability to conduct analysis</a:t>
            </a:r>
          </a:p>
          <a:p>
            <a:r>
              <a:rPr lang="en-US" sz="2800" dirty="0"/>
              <a:t>BI helps </a:t>
            </a:r>
            <a:r>
              <a:rPr lang="en-US" sz="2800" i="1" dirty="0"/>
              <a:t>transform</a:t>
            </a:r>
            <a:r>
              <a:rPr lang="en-US" sz="2800" dirty="0"/>
              <a:t> data, to information (and knowledge), to decisions, and finally to action</a:t>
            </a:r>
          </a:p>
        </p:txBody>
      </p:sp>
    </p:spTree>
    <p:extLst>
      <p:ext uri="{BB962C8B-B14F-4D97-AF65-F5344CB8AC3E}">
        <p14:creationId xmlns:p14="http://schemas.microsoft.com/office/powerpoint/2010/main" val="11269984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10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is at the Intersection of Many Disciplines</a:t>
            </a:r>
          </a:p>
        </p:txBody>
      </p:sp>
    </p:spTree>
    <p:extLst>
      <p:ext uri="{BB962C8B-B14F-4D97-AF65-F5344CB8AC3E}">
        <p14:creationId xmlns:p14="http://schemas.microsoft.com/office/powerpoint/2010/main" val="29495376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00600"/>
          </a:xfrm>
        </p:spPr>
        <p:txBody>
          <a:bodyPr/>
          <a:lstStyle/>
          <a:p>
            <a:r>
              <a:rPr lang="en-US" sz="2800" dirty="0"/>
              <a:t>Source of data for DM is often a consolidated data warehouse (not always!).</a:t>
            </a:r>
          </a:p>
          <a:p>
            <a:r>
              <a:rPr lang="en-US" sz="2800" dirty="0"/>
              <a:t>DM environment is usually a client-server or a Web-based information systems architecture.</a:t>
            </a:r>
          </a:p>
          <a:p>
            <a:r>
              <a:rPr lang="en-US" sz="2800" dirty="0"/>
              <a:t>Data is the most critical ingredient for DM which may include soft/unstructured data.</a:t>
            </a:r>
          </a:p>
          <a:p>
            <a:r>
              <a:rPr lang="en-US" sz="2800" dirty="0"/>
              <a:t>The miner is often an end user</a:t>
            </a:r>
          </a:p>
          <a:p>
            <a:r>
              <a:rPr lang="en-US" sz="2800" dirty="0"/>
              <a:t>Striking it rich requires creative thinking</a:t>
            </a:r>
          </a:p>
          <a:p>
            <a:r>
              <a:rPr lang="en-US" sz="2800" dirty="0"/>
              <a:t>Data mining tools’ capabilities and ease of use are essential (Web, Parallel processing, etc.)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Characteristics/Objectives</a:t>
            </a:r>
          </a:p>
        </p:txBody>
      </p:sp>
    </p:spTree>
    <p:extLst>
      <p:ext uri="{BB962C8B-B14F-4D97-AF65-F5344CB8AC3E}">
        <p14:creationId xmlns:p14="http://schemas.microsoft.com/office/powerpoint/2010/main" val="15546381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 Data Mining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2286000"/>
          </a:xfrm>
        </p:spPr>
        <p:txBody>
          <a:bodyPr/>
          <a:lstStyle/>
          <a:p>
            <a:r>
              <a:rPr lang="en-US" sz="2400" dirty="0"/>
              <a:t>Data: a collection of facts usually obtained as the result of experiences, observations, or experiments.</a:t>
            </a:r>
          </a:p>
          <a:p>
            <a:r>
              <a:rPr lang="en-US" sz="2400" dirty="0"/>
              <a:t>Data may consist of numbers, words, images, …</a:t>
            </a:r>
          </a:p>
          <a:p>
            <a:r>
              <a:rPr lang="en-US" sz="2400" dirty="0"/>
              <a:t>Data: lowest level of abstraction (from which information and knowledge are derived).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1250"/>
            <a:ext cx="66833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1295400" y="4114800"/>
            <a:ext cx="3886200" cy="2286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676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DM extract patterns from data</a:t>
            </a:r>
          </a:p>
          <a:p>
            <a:pPr lvl="1"/>
            <a:r>
              <a:rPr lang="en-US" dirty="0"/>
              <a:t>Pattern? A mathematical (numeric and/or symbolic) relationship among data items</a:t>
            </a:r>
          </a:p>
          <a:p>
            <a:pPr lvl="4"/>
            <a:endParaRPr lang="en-US" dirty="0"/>
          </a:p>
          <a:p>
            <a:r>
              <a:rPr lang="en-US" dirty="0"/>
              <a:t>Types of patterns</a:t>
            </a:r>
          </a:p>
          <a:p>
            <a:pPr lvl="1"/>
            <a:r>
              <a:rPr lang="en-US" dirty="0"/>
              <a:t>Association</a:t>
            </a:r>
          </a:p>
          <a:p>
            <a:pPr lvl="1"/>
            <a:r>
              <a:rPr lang="en-US" dirty="0"/>
              <a:t>Prediction</a:t>
            </a:r>
          </a:p>
          <a:p>
            <a:pPr lvl="1"/>
            <a:r>
              <a:rPr lang="en-US" dirty="0"/>
              <a:t>Cluster (segmentation)</a:t>
            </a:r>
          </a:p>
          <a:p>
            <a:pPr lvl="1"/>
            <a:r>
              <a:rPr lang="en-US" dirty="0"/>
              <a:t>Sequential (or time series) relationships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DM Do? </a:t>
            </a:r>
            <a:br>
              <a:rPr lang="en-US" dirty="0"/>
            </a:br>
            <a:r>
              <a:rPr lang="en-US" dirty="0"/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4166118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39824"/>
          </a:xfrm>
        </p:spPr>
        <p:txBody>
          <a:bodyPr/>
          <a:lstStyle/>
          <a:p>
            <a:r>
              <a:rPr lang="en-US" dirty="0"/>
              <a:t>A Taxonomy for </a:t>
            </a:r>
            <a:br>
              <a:rPr lang="en-US" dirty="0"/>
            </a:br>
            <a:r>
              <a:rPr lang="en-US" dirty="0"/>
              <a:t>Data Mining Tasks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86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4114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Tasks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Time-series forecasting</a:t>
            </a:r>
          </a:p>
          <a:p>
            <a:pPr lvl="1"/>
            <a:r>
              <a:rPr lang="en-US" dirty="0"/>
              <a:t>Part of sequence or link analysis?</a:t>
            </a:r>
          </a:p>
          <a:p>
            <a:r>
              <a:rPr lang="en-US" dirty="0"/>
              <a:t>Visualization</a:t>
            </a:r>
          </a:p>
          <a:p>
            <a:pPr lvl="1"/>
            <a:r>
              <a:rPr lang="en-US" dirty="0"/>
              <a:t>Another data mining task?</a:t>
            </a:r>
          </a:p>
          <a:p>
            <a:pPr lvl="4"/>
            <a:endParaRPr lang="en-US" dirty="0"/>
          </a:p>
          <a:p>
            <a:r>
              <a:rPr lang="en-US" dirty="0"/>
              <a:t>Types of DM</a:t>
            </a:r>
          </a:p>
          <a:p>
            <a:pPr lvl="1"/>
            <a:r>
              <a:rPr lang="en-US" dirty="0"/>
              <a:t>Hypothesis-driven data mining</a:t>
            </a:r>
          </a:p>
          <a:p>
            <a:pPr lvl="1"/>
            <a:r>
              <a:rPr lang="en-US" dirty="0"/>
              <a:t>Discovery-driven data mining</a:t>
            </a:r>
          </a:p>
        </p:txBody>
      </p:sp>
    </p:spTree>
    <p:extLst>
      <p:ext uri="{BB962C8B-B14F-4D97-AF65-F5344CB8AC3E}">
        <p14:creationId xmlns:p14="http://schemas.microsoft.com/office/powerpoint/2010/main" val="8647697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Customer Relationship Management</a:t>
            </a:r>
          </a:p>
          <a:p>
            <a:pPr lvl="1"/>
            <a:r>
              <a:rPr lang="en-US" sz="2400" dirty="0"/>
              <a:t>Maximize return on marketing campaigns</a:t>
            </a:r>
          </a:p>
          <a:p>
            <a:pPr lvl="1"/>
            <a:r>
              <a:rPr lang="en-US" sz="2400" dirty="0"/>
              <a:t>Improve customer retention (churn analysis)</a:t>
            </a:r>
          </a:p>
          <a:p>
            <a:pPr lvl="1"/>
            <a:r>
              <a:rPr lang="en-US" sz="2400" dirty="0"/>
              <a:t>Maximize customer value (cross-, up-selling)</a:t>
            </a:r>
          </a:p>
          <a:p>
            <a:pPr lvl="1"/>
            <a:r>
              <a:rPr lang="en-US" sz="2400" dirty="0"/>
              <a:t>Identify and treat most valued customers</a:t>
            </a:r>
          </a:p>
          <a:p>
            <a:pPr lvl="3"/>
            <a:endParaRPr lang="en-US" sz="1100" dirty="0"/>
          </a:p>
          <a:p>
            <a:r>
              <a:rPr lang="en-US" sz="2800" dirty="0"/>
              <a:t>Banking &amp; Other Financial </a:t>
            </a:r>
          </a:p>
          <a:p>
            <a:pPr lvl="1"/>
            <a:r>
              <a:rPr lang="en-US" sz="2400" dirty="0"/>
              <a:t>Automate the loan application process </a:t>
            </a:r>
          </a:p>
          <a:p>
            <a:pPr lvl="1"/>
            <a:r>
              <a:rPr lang="en-US" sz="2400" dirty="0"/>
              <a:t>Detecting fraudulent transactions</a:t>
            </a:r>
          </a:p>
          <a:p>
            <a:pPr lvl="1"/>
            <a:r>
              <a:rPr lang="en-US" sz="2400" dirty="0"/>
              <a:t>Maximize customer value (cross-, up-selling)</a:t>
            </a:r>
          </a:p>
          <a:p>
            <a:pPr lvl="1"/>
            <a:r>
              <a:rPr lang="en-US" sz="2400" dirty="0"/>
              <a:t>Optimizing cash reserves with forecasting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35448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Applications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Retailing and Logistics</a:t>
            </a:r>
          </a:p>
          <a:p>
            <a:pPr lvl="1"/>
            <a:r>
              <a:rPr lang="en-US" sz="2400" dirty="0"/>
              <a:t>Optimize inventory levels at different locations</a:t>
            </a:r>
          </a:p>
          <a:p>
            <a:pPr lvl="1"/>
            <a:r>
              <a:rPr lang="en-US" sz="2400" dirty="0"/>
              <a:t>Improve the store layout and sales promotions</a:t>
            </a:r>
          </a:p>
          <a:p>
            <a:pPr lvl="1"/>
            <a:r>
              <a:rPr lang="en-US" sz="2400" dirty="0"/>
              <a:t>Optimize logistics by predicting seasonal effects</a:t>
            </a:r>
          </a:p>
          <a:p>
            <a:pPr lvl="1"/>
            <a:r>
              <a:rPr lang="en-US" sz="2400" dirty="0"/>
              <a:t>Minimize losses due to limited shelf life</a:t>
            </a:r>
          </a:p>
          <a:p>
            <a:pPr lvl="1"/>
            <a:endParaRPr lang="en-US" sz="1100" dirty="0"/>
          </a:p>
          <a:p>
            <a:r>
              <a:rPr lang="en-US" sz="2800" dirty="0"/>
              <a:t>Manufacturing and Maintenance</a:t>
            </a:r>
          </a:p>
          <a:p>
            <a:pPr lvl="1"/>
            <a:r>
              <a:rPr lang="en-US" sz="2400" dirty="0"/>
              <a:t>Predict/prevent machinery failures </a:t>
            </a:r>
          </a:p>
          <a:p>
            <a:pPr lvl="1"/>
            <a:r>
              <a:rPr lang="en-US" sz="2400" dirty="0"/>
              <a:t>Identify anomalies in production systems to optimize the use manufacturing capacity</a:t>
            </a:r>
          </a:p>
          <a:p>
            <a:pPr lvl="1"/>
            <a:r>
              <a:rPr lang="en-US" sz="2400" dirty="0"/>
              <a:t>Discover novel patterns to improve product quality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8797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Applications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/>
          <a:lstStyle/>
          <a:p>
            <a:r>
              <a:rPr lang="en-US" sz="2800" dirty="0"/>
              <a:t>Brokerage and Securities Trading</a:t>
            </a:r>
          </a:p>
          <a:p>
            <a:pPr lvl="1"/>
            <a:r>
              <a:rPr lang="en-US" sz="2400" dirty="0"/>
              <a:t>Predict changes on certain bond prices </a:t>
            </a:r>
          </a:p>
          <a:p>
            <a:pPr lvl="1"/>
            <a:r>
              <a:rPr lang="en-US" sz="2400" dirty="0"/>
              <a:t>Forecast the direction of stock fluctuations</a:t>
            </a:r>
          </a:p>
          <a:p>
            <a:pPr lvl="1"/>
            <a:r>
              <a:rPr lang="en-US" sz="2400" dirty="0"/>
              <a:t>Assess the effect of events on market movements</a:t>
            </a:r>
          </a:p>
          <a:p>
            <a:pPr lvl="1"/>
            <a:r>
              <a:rPr lang="en-US" sz="2400" dirty="0"/>
              <a:t>Identify and prevent fraudulent activities in trading</a:t>
            </a:r>
          </a:p>
          <a:p>
            <a:pPr lvl="1"/>
            <a:endParaRPr lang="en-US" sz="1100" dirty="0"/>
          </a:p>
          <a:p>
            <a:r>
              <a:rPr lang="en-US" sz="2800" dirty="0"/>
              <a:t>Insurance</a:t>
            </a:r>
          </a:p>
          <a:p>
            <a:pPr lvl="1"/>
            <a:r>
              <a:rPr lang="en-US" sz="2400" dirty="0"/>
              <a:t>Forecast claim costs for better business planning</a:t>
            </a:r>
          </a:p>
          <a:p>
            <a:pPr lvl="1"/>
            <a:r>
              <a:rPr lang="en-US" sz="2400" dirty="0"/>
              <a:t>Determine optimal rate plans </a:t>
            </a:r>
          </a:p>
          <a:p>
            <a:pPr lvl="1"/>
            <a:r>
              <a:rPr lang="en-US" sz="2400" dirty="0"/>
              <a:t>Optimize marketing to specific customers </a:t>
            </a:r>
          </a:p>
          <a:p>
            <a:pPr lvl="1"/>
            <a:r>
              <a:rPr lang="en-US" sz="2400" dirty="0"/>
              <a:t>Identify and prevent fraudulent claim activities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49769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Process: CRISP-DM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Step 1:</a:t>
            </a:r>
            <a:r>
              <a:rPr lang="en-US" dirty="0"/>
              <a:t> Business Understanding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Step 2:</a:t>
            </a:r>
            <a:r>
              <a:rPr lang="en-US" dirty="0"/>
              <a:t> Data Understanding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Step 3:</a:t>
            </a:r>
            <a:r>
              <a:rPr lang="en-US" dirty="0"/>
              <a:t> Data Preparation (!)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Step 4:</a:t>
            </a:r>
            <a:r>
              <a:rPr lang="en-US" dirty="0"/>
              <a:t> Model Building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Step 5:</a:t>
            </a:r>
            <a:r>
              <a:rPr lang="en-US" dirty="0"/>
              <a:t> Testing and Evaluation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Step 6:</a:t>
            </a:r>
            <a:r>
              <a:rPr lang="en-US" dirty="0"/>
              <a:t> Deployment</a:t>
            </a:r>
          </a:p>
          <a:p>
            <a:pPr>
              <a:buNone/>
            </a:pPr>
            <a:endParaRPr lang="en-US" sz="700" dirty="0"/>
          </a:p>
          <a:p>
            <a:r>
              <a:rPr lang="en-US" dirty="0"/>
              <a:t>The process is highly repetitive and experimental (DM: art versus science?)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6553200" y="1600200"/>
            <a:ext cx="381000" cy="1447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803737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effectLst/>
              </a:rPr>
              <a:t>Accounts for ~85% of total project time</a:t>
            </a:r>
          </a:p>
        </p:txBody>
      </p:sp>
    </p:spTree>
    <p:extLst>
      <p:ext uri="{BB962C8B-B14F-4D97-AF65-F5344CB8AC3E}">
        <p14:creationId xmlns:p14="http://schemas.microsoft.com/office/powerpoint/2010/main" val="77490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 of 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BI system has four major components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a data warehouse</a:t>
            </a:r>
            <a:r>
              <a:rPr lang="en-US" dirty="0"/>
              <a:t>, with its source data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business analytics</a:t>
            </a:r>
            <a:r>
              <a:rPr lang="en-US" dirty="0"/>
              <a:t>, a collection of tools for manipulating, mining, and analyzing the data in the data warehouse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business performance management </a:t>
            </a:r>
            <a:r>
              <a:rPr lang="en-US" dirty="0"/>
              <a:t>(BPM) for monitoring and analyzing performance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a user interface </a:t>
            </a:r>
            <a:r>
              <a:rPr lang="en-US" dirty="0"/>
              <a:t>(e.g., dashboard) </a:t>
            </a:r>
          </a:p>
        </p:txBody>
      </p:sp>
    </p:spTree>
    <p:extLst>
      <p:ext uri="{BB962C8B-B14F-4D97-AF65-F5344CB8AC3E}">
        <p14:creationId xmlns:p14="http://schemas.microsoft.com/office/powerpoint/2010/main" val="32949779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 – A Critical DM Task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525" y="1624965"/>
            <a:ext cx="3597275" cy="477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4469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Process: </a:t>
            </a:r>
            <a:r>
              <a:rPr lang="en-US" dirty="0" err="1"/>
              <a:t>SEMMA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6096000" cy="45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8581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Methods: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/>
              <a:t>Most frequently used DM method</a:t>
            </a:r>
          </a:p>
          <a:p>
            <a:r>
              <a:rPr lang="en-US" dirty="0"/>
              <a:t>Part of the machine-learning family </a:t>
            </a:r>
          </a:p>
          <a:p>
            <a:r>
              <a:rPr lang="en-US" dirty="0"/>
              <a:t>Employ supervised learning</a:t>
            </a:r>
          </a:p>
          <a:p>
            <a:r>
              <a:rPr lang="en-US" dirty="0"/>
              <a:t>Learn from past data, classify new data</a:t>
            </a:r>
          </a:p>
          <a:p>
            <a:r>
              <a:rPr lang="en-US" dirty="0"/>
              <a:t>The output variable is categorical (nominal or ordinal) in nature</a:t>
            </a:r>
          </a:p>
          <a:p>
            <a:r>
              <a:rPr lang="en-US" dirty="0">
                <a:solidFill>
                  <a:srgbClr val="FF3300"/>
                </a:solidFill>
              </a:rPr>
              <a:t>Classification versus regression?</a:t>
            </a:r>
          </a:p>
          <a:p>
            <a:r>
              <a:rPr lang="en-US" dirty="0">
                <a:solidFill>
                  <a:srgbClr val="FF3300"/>
                </a:solidFill>
              </a:rPr>
              <a:t>Classification versus clustering? </a:t>
            </a:r>
          </a:p>
        </p:txBody>
      </p:sp>
    </p:spTree>
    <p:extLst>
      <p:ext uri="{BB962C8B-B14F-4D97-AF65-F5344CB8AC3E}">
        <p14:creationId xmlns:p14="http://schemas.microsoft.com/office/powerpoint/2010/main" val="12728431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93088" cy="4800600"/>
          </a:xfrm>
        </p:spPr>
        <p:txBody>
          <a:bodyPr>
            <a:normAutofit/>
          </a:bodyPr>
          <a:lstStyle/>
          <a:p>
            <a:r>
              <a:rPr lang="en-US" dirty="0"/>
              <a:t>Predictive accuracy</a:t>
            </a:r>
          </a:p>
          <a:p>
            <a:pPr lvl="1"/>
            <a:r>
              <a:rPr lang="en-US" dirty="0"/>
              <a:t>Hit rate </a:t>
            </a:r>
          </a:p>
          <a:p>
            <a:r>
              <a:rPr lang="en-US" dirty="0"/>
              <a:t>Speed</a:t>
            </a:r>
          </a:p>
          <a:p>
            <a:pPr lvl="1"/>
            <a:r>
              <a:rPr lang="en-US" dirty="0"/>
              <a:t>Model building; predicting</a:t>
            </a:r>
          </a:p>
          <a:p>
            <a:r>
              <a:rPr lang="en-US" dirty="0"/>
              <a:t>Robustness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Interpretability</a:t>
            </a:r>
          </a:p>
          <a:p>
            <a:pPr lvl="1"/>
            <a:r>
              <a:rPr lang="en-US" dirty="0"/>
              <a:t>Transparency, </a:t>
            </a:r>
            <a:r>
              <a:rPr lang="en-US" dirty="0" err="1"/>
              <a:t>explainability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Methods for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6612940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of Classification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1066800"/>
          </a:xfrm>
        </p:spPr>
        <p:txBody>
          <a:bodyPr/>
          <a:lstStyle/>
          <a:p>
            <a:r>
              <a:rPr lang="en-US" sz="2800" dirty="0"/>
              <a:t>In classification problems, the primary source for accuracy estimation is the </a:t>
            </a:r>
            <a:r>
              <a:rPr lang="en-US" sz="2800" dirty="0">
                <a:solidFill>
                  <a:srgbClr val="FF3300"/>
                </a:solidFill>
              </a:rPr>
              <a:t>confusion matrix 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/>
          </p:nvPr>
        </p:nvGraphicFramePr>
        <p:xfrm>
          <a:off x="4946984" y="3657600"/>
          <a:ext cx="297781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5" imgW="1574800" imgH="355600" progId="Equation.3">
                  <p:embed/>
                </p:oleObj>
              </mc:Choice>
              <mc:Fallback>
                <p:oleObj name="Equation" r:id="rId5" imgW="1574800" imgH="355600" progId="Equation.3">
                  <p:embed/>
                  <p:pic>
                    <p:nvPicPr>
                      <p:cNvPr id="307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984" y="3657600"/>
                        <a:ext cx="297781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/>
          </p:nvPr>
        </p:nvGraphicFramePr>
        <p:xfrm>
          <a:off x="4953000" y="4495800"/>
          <a:ext cx="308609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1625600" imgH="355600" progId="Equation.3">
                  <p:embed/>
                </p:oleObj>
              </mc:Choice>
              <mc:Fallback>
                <p:oleObj name="Equation" r:id="rId7" imgW="1625600" imgH="355600" progId="Equation.3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5800"/>
                        <a:ext cx="3086099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/>
          </p:nvPr>
        </p:nvGraphicFramePr>
        <p:xfrm>
          <a:off x="4953000" y="2819400"/>
          <a:ext cx="319438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1688367" imgH="355446" progId="Equation.3">
                  <p:embed/>
                </p:oleObj>
              </mc:Choice>
              <mc:Fallback>
                <p:oleObj name="Equation" r:id="rId9" imgW="1688367" imgH="355446" progId="Equation.3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19400"/>
                        <a:ext cx="319438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>
            <p:extLst/>
          </p:nvPr>
        </p:nvGraphicFramePr>
        <p:xfrm>
          <a:off x="4848325" y="5562600"/>
          <a:ext cx="178308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1" imgW="1117600" imgH="330200" progId="Equation.3">
                  <p:embed/>
                </p:oleObj>
              </mc:Choice>
              <mc:Fallback>
                <p:oleObj name="Equation" r:id="rId11" imgW="1117600" imgH="330200" progId="Equation.3">
                  <p:embed/>
                  <p:pic>
                    <p:nvPicPr>
                      <p:cNvPr id="30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325" y="5562600"/>
                        <a:ext cx="178308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>
            <p:extLst/>
          </p:nvPr>
        </p:nvGraphicFramePr>
        <p:xfrm>
          <a:off x="7088605" y="5562600"/>
          <a:ext cx="144579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3" imgW="977900" imgH="355600" progId="Equation.3">
                  <p:embed/>
                </p:oleObj>
              </mc:Choice>
              <mc:Fallback>
                <p:oleObj name="Equation" r:id="rId13" imgW="977900" imgH="355600" progId="Equation.3">
                  <p:embed/>
                  <p:pic>
                    <p:nvPicPr>
                      <p:cNvPr id="30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605" y="5562600"/>
                        <a:ext cx="144579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5475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Methodologies for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Simple split </a:t>
            </a:r>
            <a:r>
              <a:rPr lang="en-US" sz="2800" dirty="0"/>
              <a:t>(or holdout or test sample estimation) </a:t>
            </a:r>
          </a:p>
          <a:p>
            <a:pPr lvl="1"/>
            <a:r>
              <a:rPr lang="en-US" sz="2400" dirty="0"/>
              <a:t>Split the data into 2 mutually exclusive sets training (~70%) and testing (30%)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For ANN, the data is split into three sub-sets </a:t>
            </a:r>
            <a:r>
              <a:rPr lang="en-US" sz="2000" dirty="0"/>
              <a:t>(training [~60%], validation [~20%], testing [~20%])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29000"/>
            <a:ext cx="640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3533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Methodologies for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/>
          <a:lstStyle/>
          <a:p>
            <a:r>
              <a:rPr lang="en-US" sz="2800" i="1" dirty="0">
                <a:solidFill>
                  <a:srgbClr val="FF3300"/>
                </a:solidFill>
              </a:rPr>
              <a:t>k</a:t>
            </a:r>
            <a:r>
              <a:rPr lang="en-US" sz="2800" dirty="0">
                <a:solidFill>
                  <a:srgbClr val="FF3300"/>
                </a:solidFill>
              </a:rPr>
              <a:t>-Fold Cross Validation </a:t>
            </a:r>
            <a:r>
              <a:rPr lang="en-US" sz="2800" dirty="0"/>
              <a:t>(rotation estimation) </a:t>
            </a:r>
          </a:p>
          <a:p>
            <a:pPr lvl="1"/>
            <a:r>
              <a:rPr lang="en-US" sz="2400" dirty="0"/>
              <a:t>Split the data into </a:t>
            </a:r>
            <a:r>
              <a:rPr lang="en-US" sz="2400" i="1" dirty="0"/>
              <a:t>k</a:t>
            </a:r>
            <a:r>
              <a:rPr lang="en-US" sz="2400" dirty="0"/>
              <a:t> mutually exclusive subsets</a:t>
            </a:r>
          </a:p>
          <a:p>
            <a:pPr lvl="1"/>
            <a:r>
              <a:rPr lang="en-US" sz="2400" dirty="0"/>
              <a:t>Use each subset as testing while using the rest of the subsets as training</a:t>
            </a:r>
          </a:p>
          <a:p>
            <a:pPr lvl="1"/>
            <a:r>
              <a:rPr lang="en-US" sz="2400" dirty="0"/>
              <a:t>Repeat the experimentation for </a:t>
            </a:r>
            <a:r>
              <a:rPr lang="en-US" sz="2400" i="1" dirty="0"/>
              <a:t>k</a:t>
            </a:r>
            <a:r>
              <a:rPr lang="en-US" sz="2400" dirty="0"/>
              <a:t> times </a:t>
            </a:r>
          </a:p>
          <a:p>
            <a:pPr lvl="1"/>
            <a:r>
              <a:rPr lang="en-US" sz="2400" dirty="0"/>
              <a:t>Aggregate the test results for true estimation of prediction accuracy training</a:t>
            </a:r>
          </a:p>
          <a:p>
            <a:r>
              <a:rPr lang="en-US" sz="2800" dirty="0"/>
              <a:t>Other estimation methodologies</a:t>
            </a:r>
          </a:p>
          <a:p>
            <a:pPr lvl="1"/>
            <a:r>
              <a:rPr lang="en-US" sz="2400" dirty="0">
                <a:solidFill>
                  <a:srgbClr val="FF3300"/>
                </a:solidFill>
              </a:rPr>
              <a:t>Leave-one-out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bootstrapping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jackknifing</a:t>
            </a:r>
          </a:p>
          <a:p>
            <a:pPr lvl="1"/>
            <a:r>
              <a:rPr lang="en-US" sz="2400" dirty="0">
                <a:solidFill>
                  <a:srgbClr val="FF3300"/>
                </a:solidFill>
              </a:rPr>
              <a:t>Area under the ROC curve</a:t>
            </a:r>
          </a:p>
        </p:txBody>
      </p:sp>
    </p:spTree>
    <p:extLst>
      <p:ext uri="{BB962C8B-B14F-4D97-AF65-F5344CB8AC3E}">
        <p14:creationId xmlns:p14="http://schemas.microsoft.com/office/powerpoint/2010/main" val="38711180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Methodologies for Classification – ROC Curve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9704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 analysis</a:t>
            </a:r>
          </a:p>
          <a:p>
            <a:r>
              <a:rPr lang="en-US" dirty="0"/>
              <a:t>Statistical analysis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Case-based reasoning</a:t>
            </a:r>
          </a:p>
          <a:p>
            <a:r>
              <a:rPr lang="en-US" dirty="0"/>
              <a:t>Bayesian classifiers</a:t>
            </a:r>
          </a:p>
          <a:p>
            <a:r>
              <a:rPr lang="en-US" dirty="0"/>
              <a:t>Genetic algorithms</a:t>
            </a:r>
          </a:p>
          <a:p>
            <a:r>
              <a:rPr lang="en-US" dirty="0"/>
              <a:t>Rough sets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03" y="4038600"/>
            <a:ext cx="2871197" cy="206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588990"/>
            <a:ext cx="2876550" cy="222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5259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for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for automatic identification of natural groupings of things</a:t>
            </a:r>
          </a:p>
          <a:p>
            <a:r>
              <a:rPr lang="en-US" dirty="0"/>
              <a:t>Part of the machine-learning family </a:t>
            </a:r>
          </a:p>
          <a:p>
            <a:r>
              <a:rPr lang="en-US" dirty="0"/>
              <a:t>Employ unsupervised learning</a:t>
            </a:r>
          </a:p>
          <a:p>
            <a:r>
              <a:rPr lang="en-US" dirty="0"/>
              <a:t>Learns the clusters of things from past data, then assigns new instances</a:t>
            </a:r>
          </a:p>
          <a:p>
            <a:r>
              <a:rPr lang="en-US" dirty="0"/>
              <a:t>There is not an output variable</a:t>
            </a:r>
          </a:p>
          <a:p>
            <a:r>
              <a:rPr lang="en-US" dirty="0"/>
              <a:t>Also known as segmentation</a:t>
            </a:r>
          </a:p>
        </p:txBody>
      </p:sp>
    </p:spTree>
    <p:extLst>
      <p:ext uri="{BB962C8B-B14F-4D97-AF65-F5344CB8AC3E}">
        <p14:creationId xmlns:p14="http://schemas.microsoft.com/office/powerpoint/2010/main" val="81704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High-Level Architecture of BI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0" y="1925637"/>
            <a:ext cx="873407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430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for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Clustering results may be used to</a:t>
            </a:r>
          </a:p>
          <a:p>
            <a:pPr lvl="1"/>
            <a:r>
              <a:rPr lang="en-US" dirty="0"/>
              <a:t>Identify natural groupings of customers</a:t>
            </a:r>
          </a:p>
          <a:p>
            <a:pPr lvl="1"/>
            <a:r>
              <a:rPr lang="en-US" dirty="0"/>
              <a:t>Identify rules for assigning new cases to classes for targeting/diagnostic purposes</a:t>
            </a:r>
          </a:p>
          <a:p>
            <a:pPr lvl="1"/>
            <a:r>
              <a:rPr lang="en-US" dirty="0"/>
              <a:t>Provide characterization, definition, labeling of populations</a:t>
            </a:r>
          </a:p>
          <a:p>
            <a:pPr lvl="1"/>
            <a:r>
              <a:rPr lang="en-US" dirty="0"/>
              <a:t>Decrease the size and complexity of problems for other data mining methods </a:t>
            </a:r>
          </a:p>
          <a:p>
            <a:pPr lvl="1"/>
            <a:r>
              <a:rPr lang="en-US" dirty="0"/>
              <a:t>Identify outliers in a specific domain (e.g., rare-event detection)</a:t>
            </a:r>
          </a:p>
        </p:txBody>
      </p:sp>
    </p:spTree>
    <p:extLst>
      <p:ext uri="{BB962C8B-B14F-4D97-AF65-F5344CB8AC3E}">
        <p14:creationId xmlns:p14="http://schemas.microsoft.com/office/powerpoint/2010/main" val="86782822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for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Analysis methods</a:t>
            </a:r>
          </a:p>
          <a:p>
            <a:pPr lvl="1"/>
            <a:r>
              <a:rPr lang="en-US" dirty="0"/>
              <a:t>Statistical methods (including both hierarchical and nonhierarchical), such as </a:t>
            </a:r>
            <a:r>
              <a:rPr lang="en-US" i="1" dirty="0"/>
              <a:t>k</a:t>
            </a:r>
            <a:r>
              <a:rPr lang="en-US" dirty="0"/>
              <a:t>-means, </a:t>
            </a:r>
            <a:r>
              <a:rPr lang="en-US" i="1" dirty="0"/>
              <a:t>k</a:t>
            </a:r>
            <a:r>
              <a:rPr lang="en-US" dirty="0"/>
              <a:t>-modes, and so on.</a:t>
            </a:r>
          </a:p>
          <a:p>
            <a:pPr lvl="1"/>
            <a:r>
              <a:rPr lang="en-US" dirty="0"/>
              <a:t>Neural networks (adaptive resonance theory [ART], self-organizing map [</a:t>
            </a:r>
            <a:r>
              <a:rPr lang="en-US" dirty="0" err="1"/>
              <a:t>SOM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Fuzzy logic (e.g., fuzzy c-means algorithm)</a:t>
            </a:r>
          </a:p>
          <a:p>
            <a:pPr lvl="1"/>
            <a:r>
              <a:rPr lang="en-US" dirty="0"/>
              <a:t>Genetic algorithms </a:t>
            </a:r>
          </a:p>
          <a:p>
            <a:pPr lvl="3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32648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Analysis for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many clusters?</a:t>
            </a:r>
          </a:p>
          <a:p>
            <a:pPr lvl="1"/>
            <a:r>
              <a:rPr lang="en-US" sz="2800" dirty="0"/>
              <a:t>There is not a “truly optimal” way to calculate it</a:t>
            </a:r>
          </a:p>
          <a:p>
            <a:pPr lvl="1"/>
            <a:r>
              <a:rPr lang="en-US" sz="2800" dirty="0"/>
              <a:t>Heuristics are often used</a:t>
            </a:r>
          </a:p>
          <a:p>
            <a:r>
              <a:rPr lang="en-US" sz="3200" dirty="0"/>
              <a:t>Most cluster analysis methods involve the use of a </a:t>
            </a:r>
            <a:r>
              <a:rPr lang="en-US" sz="3200" dirty="0">
                <a:solidFill>
                  <a:srgbClr val="FF3300"/>
                </a:solidFill>
              </a:rPr>
              <a:t>distance measure </a:t>
            </a:r>
            <a:r>
              <a:rPr lang="en-US" sz="3200" dirty="0"/>
              <a:t>to calculate the closeness between pairs of items. </a:t>
            </a:r>
          </a:p>
          <a:p>
            <a:pPr lvl="1"/>
            <a:r>
              <a:rPr lang="en-US" sz="2800" dirty="0"/>
              <a:t>Euclidian versus Manhattan/Rectilinear distance</a:t>
            </a:r>
          </a:p>
        </p:txBody>
      </p:sp>
    </p:spTree>
    <p:extLst>
      <p:ext uri="{BB962C8B-B14F-4D97-AF65-F5344CB8AC3E}">
        <p14:creationId xmlns:p14="http://schemas.microsoft.com/office/powerpoint/2010/main" val="35715679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very popular DM method in business</a:t>
            </a:r>
          </a:p>
          <a:p>
            <a:r>
              <a:rPr lang="en-US" sz="2800" dirty="0"/>
              <a:t>Finds interesting relationships (affinities) between variables (items or events)</a:t>
            </a:r>
          </a:p>
          <a:p>
            <a:r>
              <a:rPr lang="en-US" sz="2800" dirty="0"/>
              <a:t>Part of machine learning family</a:t>
            </a:r>
          </a:p>
          <a:p>
            <a:r>
              <a:rPr lang="en-US" sz="2800" dirty="0"/>
              <a:t>Employs unsupervised learning</a:t>
            </a:r>
          </a:p>
          <a:p>
            <a:r>
              <a:rPr lang="en-US" sz="2800" dirty="0"/>
              <a:t>There is no output variable</a:t>
            </a:r>
          </a:p>
          <a:p>
            <a:r>
              <a:rPr lang="en-US" sz="2800" dirty="0"/>
              <a:t>Also known as </a:t>
            </a:r>
            <a:r>
              <a:rPr lang="en-US" sz="2800" dirty="0">
                <a:solidFill>
                  <a:srgbClr val="FF3300"/>
                </a:solidFill>
              </a:rPr>
              <a:t>market basket analysis</a:t>
            </a:r>
          </a:p>
          <a:p>
            <a:r>
              <a:rPr lang="en-US" sz="2800" dirty="0"/>
              <a:t>Often used as an example to describe DM to ordinary people, such as the famous “relationship between diapers and beers!”</a:t>
            </a:r>
          </a:p>
        </p:txBody>
      </p:sp>
    </p:spTree>
    <p:extLst>
      <p:ext uri="{BB962C8B-B14F-4D97-AF65-F5344CB8AC3E}">
        <p14:creationId xmlns:p14="http://schemas.microsoft.com/office/powerpoint/2010/main" val="37349021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Input:</a:t>
            </a:r>
            <a:r>
              <a:rPr lang="en-US" sz="2800" dirty="0"/>
              <a:t> the simple point-of-sale transaction data</a:t>
            </a:r>
          </a:p>
          <a:p>
            <a:r>
              <a:rPr lang="en-US" sz="2800" dirty="0">
                <a:solidFill>
                  <a:srgbClr val="FF3300"/>
                </a:solidFill>
              </a:rPr>
              <a:t>Output:</a:t>
            </a:r>
            <a:r>
              <a:rPr lang="en-US" sz="2800" dirty="0"/>
              <a:t> Most frequent affinities among items </a:t>
            </a:r>
          </a:p>
          <a:p>
            <a:r>
              <a:rPr lang="en-US" sz="2800" u="sng" dirty="0"/>
              <a:t>Example: </a:t>
            </a:r>
            <a:r>
              <a:rPr lang="en-US" sz="2800" dirty="0"/>
              <a:t>according to the transaction data…</a:t>
            </a:r>
          </a:p>
          <a:p>
            <a:pPr>
              <a:buNone/>
            </a:pPr>
            <a:r>
              <a:rPr lang="en-US" sz="2800" dirty="0"/>
              <a:t>	“Customer who bought a lap-top computer and a virus protection software, also bought extended service plan 70 percent of the time." </a:t>
            </a:r>
          </a:p>
          <a:p>
            <a:r>
              <a:rPr lang="en-US" sz="2800" dirty="0"/>
              <a:t>How do you use such a pattern/knowledge?</a:t>
            </a:r>
          </a:p>
          <a:p>
            <a:pPr lvl="1"/>
            <a:r>
              <a:rPr lang="en-US" sz="2400" dirty="0"/>
              <a:t>Put the items next to each other</a:t>
            </a:r>
          </a:p>
          <a:p>
            <a:pPr lvl="1"/>
            <a:r>
              <a:rPr lang="en-US" sz="2400" dirty="0"/>
              <a:t>Promote the items as a package </a:t>
            </a:r>
          </a:p>
          <a:p>
            <a:pPr lvl="1"/>
            <a:r>
              <a:rPr lang="en-US" sz="2400" dirty="0"/>
              <a:t>Place items far apart from each other!</a:t>
            </a:r>
          </a:p>
        </p:txBody>
      </p:sp>
    </p:spTree>
    <p:extLst>
      <p:ext uri="{BB962C8B-B14F-4D97-AF65-F5344CB8AC3E}">
        <p14:creationId xmlns:p14="http://schemas.microsoft.com/office/powerpoint/2010/main" val="39200514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/>
          <a:lstStyle/>
          <a:p>
            <a:r>
              <a:rPr lang="en-US" sz="2800" dirty="0"/>
              <a:t>A representative applications of association rule mining include</a:t>
            </a:r>
          </a:p>
          <a:p>
            <a:pPr lvl="1"/>
            <a:r>
              <a:rPr lang="en-US" sz="2400" dirty="0">
                <a:solidFill>
                  <a:srgbClr val="FF3300"/>
                </a:solidFill>
              </a:rPr>
              <a:t>In business: </a:t>
            </a:r>
            <a:r>
              <a:rPr lang="en-US" sz="2400" dirty="0"/>
              <a:t>cross-marketing, cross-selling, store design, catalog design, e-commerce site design, optimization of online advertising, product pricing, and sales/promotion configuration</a:t>
            </a:r>
          </a:p>
          <a:p>
            <a:pPr lvl="1"/>
            <a:r>
              <a:rPr lang="en-US" sz="2400" dirty="0">
                <a:solidFill>
                  <a:srgbClr val="FF3300"/>
                </a:solidFill>
              </a:rPr>
              <a:t>In medicine: </a:t>
            </a:r>
            <a:r>
              <a:rPr lang="en-US" sz="2400" dirty="0"/>
              <a:t>relationships between symptoms and illnesses; diagnosis and patient characteristics and treatments (to be used in medical </a:t>
            </a:r>
            <a:r>
              <a:rPr lang="en-US" sz="2400" dirty="0" err="1"/>
              <a:t>DSS</a:t>
            </a:r>
            <a:r>
              <a:rPr lang="en-US" sz="2400" dirty="0"/>
              <a:t>); and genes and their functions (to be used in genomics projects)</a:t>
            </a:r>
          </a:p>
          <a:p>
            <a:pPr lvl="1"/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112687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/>
          <a:lstStyle/>
          <a:p>
            <a:r>
              <a:rPr lang="en-US" sz="2800" dirty="0"/>
              <a:t>Are all association rules interesting and useful?</a:t>
            </a:r>
          </a:p>
          <a:p>
            <a:pPr lvl="1">
              <a:buNone/>
            </a:pPr>
            <a:endParaRPr lang="en-US" sz="1000" dirty="0">
              <a:solidFill>
                <a:srgbClr val="FF3300"/>
              </a:solidFill>
            </a:endParaRPr>
          </a:p>
          <a:p>
            <a:pPr lvl="1">
              <a:buNone/>
            </a:pPr>
            <a:r>
              <a:rPr lang="en-US" sz="2400" dirty="0">
                <a:solidFill>
                  <a:srgbClr val="FF3300"/>
                </a:solidFill>
              </a:rPr>
              <a:t>A Generic Rule:  </a:t>
            </a:r>
            <a:r>
              <a:rPr lang="en-US" sz="2400" b="1" dirty="0"/>
              <a:t>X </a:t>
            </a:r>
            <a:r>
              <a:rPr lang="en-US" sz="2400" b="1" dirty="0">
                <a:sym typeface="Symbol"/>
              </a:rPr>
              <a:t></a:t>
            </a:r>
            <a:r>
              <a:rPr lang="en-US" sz="2400" b="1" dirty="0"/>
              <a:t> Y [S%, C%]  </a:t>
            </a:r>
          </a:p>
          <a:p>
            <a:pPr lvl="1">
              <a:buNone/>
            </a:pPr>
            <a:endParaRPr lang="en-US" sz="1000" b="1" dirty="0"/>
          </a:p>
          <a:p>
            <a:pPr lvl="1">
              <a:buNone/>
            </a:pPr>
            <a:r>
              <a:rPr lang="en-US" sz="2400" b="1" dirty="0"/>
              <a:t>X, Y</a:t>
            </a:r>
            <a:r>
              <a:rPr lang="en-US" sz="2400" dirty="0"/>
              <a:t>: products and/or services </a:t>
            </a:r>
            <a:r>
              <a:rPr lang="en-US" sz="2400" b="1" dirty="0"/>
              <a:t> </a:t>
            </a:r>
          </a:p>
          <a:p>
            <a:pPr lvl="1">
              <a:buNone/>
            </a:pPr>
            <a:r>
              <a:rPr lang="en-US" sz="2400" b="1" dirty="0"/>
              <a:t>X: </a:t>
            </a:r>
            <a:r>
              <a:rPr lang="en-US" sz="2400" dirty="0"/>
              <a:t>Left-hand-side (LHS)</a:t>
            </a:r>
          </a:p>
          <a:p>
            <a:pPr lvl="1">
              <a:buNone/>
            </a:pPr>
            <a:r>
              <a:rPr lang="en-US" sz="2400" b="1" dirty="0"/>
              <a:t>Y: </a:t>
            </a:r>
            <a:r>
              <a:rPr lang="en-US" sz="2400" dirty="0"/>
              <a:t>Right-hand-side (</a:t>
            </a:r>
            <a:r>
              <a:rPr lang="en-US" sz="2400" dirty="0" err="1"/>
              <a:t>RHS</a:t>
            </a:r>
            <a:r>
              <a:rPr lang="en-US" sz="2400" dirty="0"/>
              <a:t>)</a:t>
            </a:r>
          </a:p>
          <a:p>
            <a:pPr lvl="1">
              <a:buNone/>
            </a:pPr>
            <a:r>
              <a:rPr lang="en-US" sz="2400" b="1" dirty="0"/>
              <a:t>S: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3300"/>
                </a:solidFill>
              </a:rPr>
              <a:t>Support</a:t>
            </a:r>
            <a:r>
              <a:rPr lang="en-US" sz="2400" dirty="0"/>
              <a:t>: how often </a:t>
            </a:r>
            <a:r>
              <a:rPr lang="en-US" sz="2400" b="1" dirty="0"/>
              <a:t>X</a:t>
            </a:r>
            <a:r>
              <a:rPr lang="en-US" sz="2400" dirty="0"/>
              <a:t> and </a:t>
            </a:r>
            <a:r>
              <a:rPr lang="en-US" sz="2400" b="1" dirty="0"/>
              <a:t>Y</a:t>
            </a:r>
            <a:r>
              <a:rPr lang="en-US" sz="2400" dirty="0"/>
              <a:t> go together</a:t>
            </a:r>
          </a:p>
          <a:p>
            <a:pPr lvl="1">
              <a:buNone/>
            </a:pPr>
            <a:r>
              <a:rPr lang="en-US" sz="2400" b="1" dirty="0"/>
              <a:t>C: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3300"/>
                </a:solidFill>
              </a:rPr>
              <a:t>Confidence</a:t>
            </a:r>
            <a:r>
              <a:rPr lang="en-US" sz="2400" dirty="0"/>
              <a:t>: how often </a:t>
            </a:r>
            <a:r>
              <a:rPr lang="en-US" sz="2400" b="1" dirty="0"/>
              <a:t>Y</a:t>
            </a:r>
            <a:r>
              <a:rPr lang="en-US" sz="2400" dirty="0"/>
              <a:t> go together with the </a:t>
            </a:r>
            <a:r>
              <a:rPr lang="en-US" sz="2400" b="1" dirty="0"/>
              <a:t>X</a:t>
            </a:r>
          </a:p>
          <a:p>
            <a:pPr lvl="1">
              <a:buNone/>
            </a:pPr>
            <a:endParaRPr lang="en-US" sz="1000" dirty="0"/>
          </a:p>
          <a:p>
            <a:pPr lvl="1">
              <a:buNone/>
            </a:pPr>
            <a:r>
              <a:rPr lang="en-US" sz="2400" u="sng" dirty="0"/>
              <a:t>Example: </a:t>
            </a:r>
            <a:r>
              <a:rPr lang="en-US" sz="2400" dirty="0"/>
              <a:t>{Laptop Computer, Antivirus Software} </a:t>
            </a:r>
            <a:r>
              <a:rPr lang="en-US" sz="2400" dirty="0">
                <a:sym typeface="Symbol"/>
              </a:rPr>
              <a:t></a:t>
            </a:r>
            <a:r>
              <a:rPr lang="en-US" sz="2400" dirty="0"/>
              <a:t> {Extended Service Plan} [30%, 70%]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93944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are available for generating association rules</a:t>
            </a:r>
          </a:p>
          <a:p>
            <a:pPr lvl="1"/>
            <a:r>
              <a:rPr lang="en-US" dirty="0" err="1"/>
              <a:t>Apriori</a:t>
            </a:r>
            <a:endParaRPr lang="en-US" dirty="0"/>
          </a:p>
          <a:p>
            <a:pPr lvl="1"/>
            <a:r>
              <a:rPr lang="en-US" dirty="0" err="1"/>
              <a:t>Eclat</a:t>
            </a:r>
            <a:endParaRPr lang="en-US" dirty="0"/>
          </a:p>
          <a:p>
            <a:pPr lvl="1"/>
            <a:r>
              <a:rPr lang="en-US" dirty="0"/>
              <a:t>FP-Growth</a:t>
            </a:r>
          </a:p>
          <a:p>
            <a:pPr lvl="1"/>
            <a:r>
              <a:rPr lang="en-US" dirty="0"/>
              <a:t>+ Derivatives and hybrids of the three</a:t>
            </a:r>
          </a:p>
          <a:p>
            <a:r>
              <a:rPr lang="en-US" dirty="0"/>
              <a:t>The algorithms help identify the </a:t>
            </a:r>
            <a:r>
              <a:rPr lang="en-US" dirty="0">
                <a:solidFill>
                  <a:srgbClr val="FF3300"/>
                </a:solidFill>
              </a:rPr>
              <a:t>frequent item sets</a:t>
            </a:r>
            <a:r>
              <a:rPr lang="en-US" dirty="0"/>
              <a:t>, which are, then converted to association rules</a:t>
            </a:r>
          </a:p>
        </p:txBody>
      </p:sp>
    </p:spTree>
    <p:extLst>
      <p:ext uri="{BB962C8B-B14F-4D97-AF65-F5344CB8AC3E}">
        <p14:creationId xmlns:p14="http://schemas.microsoft.com/office/powerpoint/2010/main" val="4387005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3058236" cy="1044575"/>
          </a:xfrm>
        </p:spPr>
        <p:txBody>
          <a:bodyPr>
            <a:noAutofit/>
          </a:bodyPr>
          <a:lstStyle/>
          <a:p>
            <a:r>
              <a:rPr lang="en-US" dirty="0"/>
              <a:t>Data Mining </a:t>
            </a:r>
            <a:br>
              <a:rPr lang="en-US" dirty="0"/>
            </a:br>
            <a:r>
              <a:rPr lang="en-US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962400" cy="457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Commercial </a:t>
            </a:r>
          </a:p>
          <a:p>
            <a:pPr lvl="1"/>
            <a:r>
              <a:rPr lang="en-US" sz="2000" dirty="0"/>
              <a:t>IBM SPSS Modeler (formerly Clementine)</a:t>
            </a:r>
          </a:p>
          <a:p>
            <a:pPr lvl="1"/>
            <a:r>
              <a:rPr lang="en-US" sz="2000" dirty="0"/>
              <a:t>SAS - Enterprise Miner</a:t>
            </a:r>
          </a:p>
          <a:p>
            <a:pPr lvl="1"/>
            <a:r>
              <a:rPr lang="en-US" sz="2000" dirty="0"/>
              <a:t>IBM - Intelligent Miner</a:t>
            </a:r>
          </a:p>
          <a:p>
            <a:pPr lvl="1"/>
            <a:r>
              <a:rPr lang="en-US" sz="2000" dirty="0" err="1"/>
              <a:t>StatSoft</a:t>
            </a:r>
            <a:r>
              <a:rPr lang="en-US" sz="2000" dirty="0"/>
              <a:t> – </a:t>
            </a:r>
            <a:r>
              <a:rPr lang="en-US" sz="2000" dirty="0" err="1"/>
              <a:t>Statistica</a:t>
            </a:r>
            <a:r>
              <a:rPr lang="en-US" sz="2000" dirty="0"/>
              <a:t> Data Miner</a:t>
            </a:r>
          </a:p>
          <a:p>
            <a:pPr lvl="1"/>
            <a:r>
              <a:rPr lang="en-US" sz="2000" dirty="0"/>
              <a:t>… many more</a:t>
            </a:r>
          </a:p>
          <a:p>
            <a:r>
              <a:rPr lang="en-US" sz="2400" dirty="0">
                <a:solidFill>
                  <a:srgbClr val="FF3300"/>
                </a:solidFill>
              </a:rPr>
              <a:t>Free and/or Open Source</a:t>
            </a:r>
          </a:p>
          <a:p>
            <a:pPr lvl="1"/>
            <a:r>
              <a:rPr lang="en-US" sz="2000" dirty="0"/>
              <a:t>R</a:t>
            </a:r>
          </a:p>
          <a:p>
            <a:pPr lvl="1"/>
            <a:r>
              <a:rPr lang="en-US" sz="2000" dirty="0"/>
              <a:t>RapidMiner</a:t>
            </a:r>
          </a:p>
          <a:p>
            <a:pPr lvl="1"/>
            <a:r>
              <a:rPr lang="en-US" sz="2000" dirty="0" err="1"/>
              <a:t>Weka</a:t>
            </a:r>
            <a:r>
              <a:rPr lang="en-US" sz="2000" dirty="0"/>
              <a:t>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837475" cy="68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1236" y="6504801"/>
            <a:ext cx="183531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0" i="1" dirty="0">
                <a:effectLst/>
              </a:rPr>
              <a:t>Source: KDNuggets.com</a:t>
            </a:r>
          </a:p>
        </p:txBody>
      </p:sp>
    </p:spTree>
    <p:extLst>
      <p:ext uri="{BB962C8B-B14F-4D97-AF65-F5344CB8AC3E}">
        <p14:creationId xmlns:p14="http://schemas.microsoft.com/office/powerpoint/2010/main" val="335350310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1158240"/>
          </a:xfrm>
        </p:spPr>
        <p:txBody>
          <a:bodyPr/>
          <a:lstStyle/>
          <a:p>
            <a:r>
              <a:rPr lang="en-US" dirty="0"/>
              <a:t>Big Data Software Tools </a:t>
            </a:r>
            <a:br>
              <a:rPr lang="en-US" dirty="0"/>
            </a:br>
            <a:r>
              <a:rPr lang="en-US" dirty="0"/>
              <a:t>and Platforms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9" y="1752600"/>
            <a:ext cx="5943671" cy="234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02" y="3276600"/>
            <a:ext cx="513759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7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Value of BI Analytical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93088" cy="4800600"/>
          </a:xfrm>
        </p:spPr>
        <p:txBody>
          <a:bodyPr/>
          <a:lstStyle/>
          <a:p>
            <a:r>
              <a:rPr lang="en-US" sz="3600" dirty="0"/>
              <a:t>Customer segmentation</a:t>
            </a:r>
          </a:p>
          <a:p>
            <a:r>
              <a:rPr lang="en-US" sz="3600" dirty="0"/>
              <a:t>Propensity to buy</a:t>
            </a:r>
          </a:p>
          <a:p>
            <a:r>
              <a:rPr lang="en-US" sz="3600" dirty="0"/>
              <a:t>Customer profitability</a:t>
            </a:r>
          </a:p>
          <a:p>
            <a:r>
              <a:rPr lang="en-US" sz="3600" dirty="0"/>
              <a:t>Fraud detection</a:t>
            </a:r>
          </a:p>
          <a:p>
            <a:r>
              <a:rPr lang="en-US" sz="3600" dirty="0"/>
              <a:t>Customer attrition</a:t>
            </a:r>
          </a:p>
          <a:p>
            <a:r>
              <a:rPr lang="en-US" sz="3600" dirty="0"/>
              <a:t>Channel optimization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2669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168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/>
              <a:t>Data mining …</a:t>
            </a:r>
          </a:p>
          <a:p>
            <a:pPr lvl="1"/>
            <a:r>
              <a:rPr lang="en-US" dirty="0"/>
              <a:t>provides instant solutions/predictions</a:t>
            </a:r>
          </a:p>
          <a:p>
            <a:pPr lvl="1"/>
            <a:r>
              <a:rPr lang="en-US" dirty="0"/>
              <a:t>is not yet viable for business applications</a:t>
            </a:r>
          </a:p>
          <a:p>
            <a:pPr lvl="1"/>
            <a:r>
              <a:rPr lang="en-US" dirty="0"/>
              <a:t>requires a separate, dedicated database</a:t>
            </a:r>
          </a:p>
          <a:p>
            <a:pPr lvl="1"/>
            <a:r>
              <a:rPr lang="en-US" dirty="0"/>
              <a:t>can only be done by those with advanced degrees</a:t>
            </a:r>
          </a:p>
          <a:p>
            <a:pPr lvl="1"/>
            <a:r>
              <a:rPr lang="en-US" dirty="0"/>
              <a:t>is only for large firms that have lots of customer data</a:t>
            </a:r>
          </a:p>
          <a:p>
            <a:pPr lvl="1"/>
            <a:r>
              <a:rPr lang="en-US" dirty="0"/>
              <a:t>is another name for the good-old statistics</a:t>
            </a:r>
          </a:p>
        </p:txBody>
      </p:sp>
    </p:spTree>
    <p:extLst>
      <p:ext uri="{BB962C8B-B14F-4D97-AF65-F5344CB8AC3E}">
        <p14:creationId xmlns:p14="http://schemas.microsoft.com/office/powerpoint/2010/main" val="269086593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Data Mining Blunders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/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/>
              <a:t>Selecting the wrong problem for data mining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/>
              <a:t>Ignoring what your sponsor thinks data mining is and what it really can/cannot do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/>
              <a:t>Not leaving insufficient time for data acquisition, selection and preparation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/>
              <a:t>Looking only at aggregated results and not at individual records/predictions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/>
              <a:t>Being sloppy about keeping track of the data mining procedure and results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/>
              <a:t>…more in the  book</a:t>
            </a:r>
          </a:p>
        </p:txBody>
      </p:sp>
    </p:spTree>
    <p:extLst>
      <p:ext uri="{BB962C8B-B14F-4D97-AF65-F5344CB8AC3E}">
        <p14:creationId xmlns:p14="http://schemas.microsoft.com/office/powerpoint/2010/main" val="97451495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8804857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6:</a:t>
            </a:r>
          </a:p>
          <a:p>
            <a:pPr eaLnBrk="1" hangingPunct="1">
              <a:defRPr/>
            </a:pPr>
            <a:r>
              <a:rPr lang="en-US" dirty="0"/>
              <a:t>Techniques for Predictive Modeling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0392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961312" cy="4800600"/>
          </a:xfrm>
        </p:spPr>
        <p:txBody>
          <a:bodyPr/>
          <a:lstStyle/>
          <a:p>
            <a:r>
              <a:rPr lang="en-US" sz="2800" dirty="0"/>
              <a:t>Neural networks (NN): a brain metaphor for information processing</a:t>
            </a:r>
          </a:p>
          <a:p>
            <a:r>
              <a:rPr lang="en-US" sz="2800" dirty="0"/>
              <a:t>Neural computing</a:t>
            </a:r>
          </a:p>
          <a:p>
            <a:r>
              <a:rPr lang="en-US" sz="2800" dirty="0"/>
              <a:t>Artificial neural network (ANN)</a:t>
            </a:r>
          </a:p>
          <a:p>
            <a:r>
              <a:rPr lang="en-US" sz="2800" dirty="0"/>
              <a:t>Many uses for ANN for</a:t>
            </a:r>
          </a:p>
          <a:p>
            <a:pPr lvl="1"/>
            <a:r>
              <a:rPr lang="en-US" sz="2400" dirty="0"/>
              <a:t>pattern recognition, forecasting, prediction, and classification</a:t>
            </a:r>
          </a:p>
          <a:p>
            <a:r>
              <a:rPr lang="en-US" sz="2800" dirty="0"/>
              <a:t>Many application areas</a:t>
            </a:r>
          </a:p>
          <a:p>
            <a:pPr lvl="1"/>
            <a:r>
              <a:rPr lang="en-US" sz="2400" dirty="0"/>
              <a:t>finance, marketing, manufacturing, operations, information systems, and so on</a:t>
            </a:r>
          </a:p>
        </p:txBody>
      </p:sp>
    </p:spTree>
    <p:extLst>
      <p:ext uri="{BB962C8B-B14F-4D97-AF65-F5344CB8AC3E}">
        <p14:creationId xmlns:p14="http://schemas.microsoft.com/office/powerpoint/2010/main" val="55727148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Neural Networks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731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00" y="4876800"/>
            <a:ext cx="7467600" cy="1066800"/>
          </a:xfrm>
        </p:spPr>
        <p:txBody>
          <a:bodyPr/>
          <a:lstStyle/>
          <a:p>
            <a:r>
              <a:rPr lang="en-US" sz="2800" dirty="0"/>
              <a:t>Two interconnected brain cells (neurons)</a:t>
            </a:r>
          </a:p>
        </p:txBody>
      </p:sp>
    </p:spTree>
    <p:extLst>
      <p:ext uri="{BB962C8B-B14F-4D97-AF65-F5344CB8AC3E}">
        <p14:creationId xmlns:p14="http://schemas.microsoft.com/office/powerpoint/2010/main" val="113956007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Information in ANN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93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5334000"/>
            <a:ext cx="7467600" cy="762000"/>
          </a:xfrm>
        </p:spPr>
        <p:txBody>
          <a:bodyPr/>
          <a:lstStyle/>
          <a:p>
            <a:r>
              <a:rPr lang="en-US" sz="2800" dirty="0">
                <a:solidFill>
                  <a:srgbClr val="0000CC"/>
                </a:solidFill>
              </a:rPr>
              <a:t>A single neuron (processing element – PE) with inputs and outputs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914996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50825"/>
            <a:ext cx="7993062" cy="1044575"/>
          </a:xfrm>
        </p:spPr>
        <p:txBody>
          <a:bodyPr/>
          <a:lstStyle/>
          <a:p>
            <a:r>
              <a:rPr lang="en-US" dirty="0"/>
              <a:t>Biology Analogy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62113"/>
            <a:ext cx="66233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8664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Processing element (PE)</a:t>
            </a:r>
          </a:p>
          <a:p>
            <a:r>
              <a:rPr lang="en-US" dirty="0"/>
              <a:t>Network architecture</a:t>
            </a:r>
          </a:p>
          <a:p>
            <a:pPr lvl="1"/>
            <a:r>
              <a:rPr lang="en-US" dirty="0"/>
              <a:t>Hidden layers</a:t>
            </a:r>
          </a:p>
          <a:p>
            <a:pPr lvl="1"/>
            <a:r>
              <a:rPr lang="en-US" dirty="0"/>
              <a:t>Parallel processing</a:t>
            </a:r>
          </a:p>
          <a:p>
            <a:r>
              <a:rPr lang="en-US" dirty="0"/>
              <a:t>Network information processing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Outputs</a:t>
            </a:r>
          </a:p>
          <a:p>
            <a:pPr lvl="1"/>
            <a:r>
              <a:rPr lang="en-US" dirty="0"/>
              <a:t>Connection weights</a:t>
            </a:r>
          </a:p>
          <a:p>
            <a:pPr lvl="1"/>
            <a:r>
              <a:rPr lang="en-US" dirty="0"/>
              <a:t>Summation function</a:t>
            </a:r>
          </a:p>
        </p:txBody>
      </p:sp>
    </p:spTree>
    <p:extLst>
      <p:ext uri="{BB962C8B-B14F-4D97-AF65-F5344CB8AC3E}">
        <p14:creationId xmlns:p14="http://schemas.microsoft.com/office/powerpoint/2010/main" val="321850350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4378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5029200"/>
            <a:ext cx="3200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dirty="0">
                <a:effectLst/>
              </a:rPr>
              <a:t>Neural Network with     One Hidden Layer</a:t>
            </a:r>
            <a:endParaRPr lang="en-US" sz="2400" b="0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762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Analytics?</a:t>
            </a:r>
          </a:p>
          <a:p>
            <a:pPr lvl="1"/>
            <a:r>
              <a:rPr lang="en-US" dirty="0"/>
              <a:t>Something new or just a new name for …</a:t>
            </a:r>
          </a:p>
          <a:p>
            <a:r>
              <a:rPr lang="en-US" dirty="0"/>
              <a:t>A Simple Taxonomy of Analytics (proposed by INFORMS)</a:t>
            </a:r>
          </a:p>
          <a:p>
            <a:pPr lvl="1"/>
            <a:r>
              <a:rPr lang="en-US" dirty="0"/>
              <a:t>Descriptive Analytics</a:t>
            </a:r>
          </a:p>
          <a:p>
            <a:pPr lvl="1"/>
            <a:r>
              <a:rPr lang="en-US" dirty="0"/>
              <a:t>Predictive Analytics</a:t>
            </a:r>
          </a:p>
          <a:p>
            <a:pPr lvl="1"/>
            <a:r>
              <a:rPr lang="en-US" dirty="0"/>
              <a:t>Prescriptive Analytics</a:t>
            </a:r>
          </a:p>
          <a:p>
            <a:pPr lvl="4"/>
            <a:endParaRPr lang="en-US" dirty="0"/>
          </a:p>
          <a:p>
            <a:r>
              <a:rPr lang="en-US" dirty="0"/>
              <a:t>Analytics or Data Science?</a:t>
            </a:r>
          </a:p>
        </p:txBody>
      </p:sp>
    </p:spTree>
    <p:extLst>
      <p:ext uri="{BB962C8B-B14F-4D97-AF65-F5344CB8AC3E}">
        <p14:creationId xmlns:p14="http://schemas.microsoft.com/office/powerpoint/2010/main" val="11626549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3999"/>
            <a:ext cx="7010400" cy="46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927937"/>
            <a:ext cx="3886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effectLst/>
              </a:rPr>
              <a:t>Summation Function </a:t>
            </a:r>
            <a:r>
              <a:rPr lang="en-US" sz="2000" b="0" dirty="0">
                <a:solidFill>
                  <a:srgbClr val="0000CC"/>
                </a:solidFill>
                <a:effectLst/>
              </a:rPr>
              <a:t>for a Single Neuron (a), and </a:t>
            </a:r>
          </a:p>
          <a:p>
            <a:pPr algn="l"/>
            <a:r>
              <a:rPr lang="en-US" sz="2000" b="0" dirty="0">
                <a:solidFill>
                  <a:srgbClr val="0000CC"/>
                </a:solidFill>
                <a:effectLst/>
              </a:rPr>
              <a:t>Several Neurons (b)</a:t>
            </a:r>
          </a:p>
        </p:txBody>
      </p:sp>
    </p:spTree>
    <p:extLst>
      <p:ext uri="{BB962C8B-B14F-4D97-AF65-F5344CB8AC3E}">
        <p14:creationId xmlns:p14="http://schemas.microsoft.com/office/powerpoint/2010/main" val="189121178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772400" cy="213360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Transformation (Transfer) Function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Linear function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Sigmoid (logical activation) function [0 1]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Tangent Hyperbolic function [-1 1]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00400"/>
            <a:ext cx="699092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0" y="548193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2400" b="0" dirty="0">
                <a:solidFill>
                  <a:srgbClr val="FF3300"/>
                </a:solidFill>
                <a:effectLst/>
              </a:rPr>
              <a:t>Threshold value?</a:t>
            </a:r>
          </a:p>
        </p:txBody>
      </p:sp>
    </p:spTree>
    <p:extLst>
      <p:ext uri="{BB962C8B-B14F-4D97-AF65-F5344CB8AC3E}">
        <p14:creationId xmlns:p14="http://schemas.microsoft.com/office/powerpoint/2010/main" val="251675617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808912" cy="4800600"/>
          </a:xfrm>
        </p:spPr>
        <p:txBody>
          <a:bodyPr/>
          <a:lstStyle/>
          <a:p>
            <a:r>
              <a:rPr lang="en-US" sz="2800" dirty="0"/>
              <a:t>Architecture of a neural network is driven by the task it is intended to address</a:t>
            </a:r>
          </a:p>
          <a:p>
            <a:pPr lvl="1"/>
            <a:r>
              <a:rPr lang="en-US" sz="2400" dirty="0"/>
              <a:t>Classification, regression, clustering, general optimization, association, ….</a:t>
            </a:r>
          </a:p>
          <a:p>
            <a:r>
              <a:rPr lang="en-US" sz="2800" dirty="0">
                <a:solidFill>
                  <a:srgbClr val="FF3300"/>
                </a:solidFill>
              </a:rPr>
              <a:t>Most popular architecture: </a:t>
            </a:r>
            <a:r>
              <a:rPr lang="en-US" sz="2800" dirty="0"/>
              <a:t>Feedforward, multi-layered perceptron with backpropagation learning algorithm</a:t>
            </a:r>
          </a:p>
          <a:p>
            <a:pPr lvl="1"/>
            <a:r>
              <a:rPr lang="en-US" sz="2400" dirty="0"/>
              <a:t>Used for both classification and regression type problems</a:t>
            </a:r>
          </a:p>
          <a:p>
            <a:r>
              <a:rPr lang="en-US" sz="2800" dirty="0">
                <a:solidFill>
                  <a:srgbClr val="F85E08"/>
                </a:solidFill>
              </a:rPr>
              <a:t>Others</a:t>
            </a:r>
            <a:r>
              <a:rPr lang="en-US" sz="2800" dirty="0"/>
              <a:t> – Recurrent, self-organizing feature maps, Hopfield networks,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1819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49417"/>
            <a:ext cx="5105400" cy="387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Architectures</a:t>
            </a:r>
            <a:br>
              <a:rPr lang="en-US" dirty="0"/>
            </a:br>
            <a:r>
              <a:rPr lang="en-US" dirty="0"/>
              <a:t>Feed-Forward Neural Networks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1349829" y="1534886"/>
            <a:ext cx="6117771" cy="1143000"/>
          </a:xfrm>
          <a:prstGeom prst="rightArrow">
            <a:avLst/>
          </a:prstGeom>
          <a:solidFill>
            <a:srgbClr val="FFF5CC">
              <a:alpha val="50196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8157" y="1869757"/>
            <a:ext cx="58908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0" dirty="0">
                <a:solidFill>
                  <a:schemeClr val="accent1">
                    <a:lumMod val="75000"/>
                  </a:schemeClr>
                </a:solidFill>
              </a:rPr>
              <a:t>Feed-forward MLP with 1 Hidden Layer</a:t>
            </a:r>
          </a:p>
        </p:txBody>
      </p:sp>
    </p:spTree>
    <p:extLst>
      <p:ext uri="{BB962C8B-B14F-4D97-AF65-F5344CB8AC3E}">
        <p14:creationId xmlns:p14="http://schemas.microsoft.com/office/powerpoint/2010/main" val="192901383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Architectures</a:t>
            </a:r>
            <a:br>
              <a:rPr lang="en-US" dirty="0"/>
            </a:br>
            <a:r>
              <a:rPr lang="en-US" dirty="0"/>
              <a:t>Recurrent Neural Networks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760" y="1524000"/>
            <a:ext cx="492424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78862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Trained ANN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split into three parts</a:t>
            </a:r>
          </a:p>
          <a:p>
            <a:pPr lvl="1"/>
            <a:r>
              <a:rPr lang="en-US" dirty="0"/>
              <a:t>Training (~60%)</a:t>
            </a:r>
          </a:p>
          <a:p>
            <a:pPr lvl="1"/>
            <a:r>
              <a:rPr lang="en-US" dirty="0"/>
              <a:t>Validation (~20%)</a:t>
            </a:r>
          </a:p>
          <a:p>
            <a:pPr lvl="1"/>
            <a:r>
              <a:rPr lang="en-US" dirty="0"/>
              <a:t>Testing (~20%)</a:t>
            </a:r>
          </a:p>
          <a:p>
            <a:pPr lvl="1"/>
            <a:endParaRPr lang="en-US" dirty="0"/>
          </a:p>
          <a:p>
            <a:r>
              <a:rPr lang="en-US" i="1" dirty="0"/>
              <a:t>k</a:t>
            </a:r>
            <a:r>
              <a:rPr lang="en-US" dirty="0"/>
              <a:t>-fold cross validation</a:t>
            </a:r>
          </a:p>
          <a:p>
            <a:pPr lvl="1"/>
            <a:r>
              <a:rPr lang="en-US" dirty="0"/>
              <a:t>Less bias</a:t>
            </a:r>
          </a:p>
          <a:p>
            <a:pPr lvl="1"/>
            <a:r>
              <a:rPr lang="en-US" dirty="0"/>
              <a:t>Time consuming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301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Learning Process</a:t>
            </a:r>
            <a:br>
              <a:rPr lang="en-US" dirty="0"/>
            </a:br>
            <a:r>
              <a:rPr lang="en-US" dirty="0"/>
              <a:t>A Supervised Learning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914" y="1503484"/>
            <a:ext cx="3828086" cy="477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752600"/>
            <a:ext cx="4114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l"/>
            <a:r>
              <a:rPr lang="en-US" sz="2400" b="0" u="sng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Three-step process:</a:t>
            </a:r>
          </a:p>
          <a:p>
            <a:pPr marL="463550" indent="-463550" algn="l"/>
            <a:endParaRPr lang="en-US" sz="1000" b="0" u="sng" dirty="0">
              <a:solidFill>
                <a:srgbClr val="FF3300"/>
              </a:solidFill>
              <a:effectLst/>
            </a:endParaRPr>
          </a:p>
          <a:p>
            <a:pPr marL="463550" indent="-463550" algn="l"/>
            <a:r>
              <a:rPr lang="en-US" sz="2400" b="0" dirty="0">
                <a:solidFill>
                  <a:srgbClr val="0000FF"/>
                </a:solidFill>
                <a:effectLst/>
              </a:rPr>
              <a:t>1.	Compute temporary outputs.</a:t>
            </a:r>
          </a:p>
          <a:p>
            <a:pPr marL="463550" indent="-463550" algn="l"/>
            <a:r>
              <a:rPr lang="en-US" sz="2400" b="0" dirty="0">
                <a:solidFill>
                  <a:srgbClr val="0000FF"/>
                </a:solidFill>
                <a:effectLst/>
              </a:rPr>
              <a:t>2.	Compare outputs with desired targets.</a:t>
            </a:r>
          </a:p>
          <a:p>
            <a:pPr marL="463550" indent="-463550" algn="l"/>
            <a:r>
              <a:rPr lang="en-US" sz="2400" b="0" dirty="0">
                <a:solidFill>
                  <a:srgbClr val="0000FF"/>
                </a:solidFill>
                <a:effectLst/>
              </a:rPr>
              <a:t>3.	Adjust the weights and repeat the process.</a:t>
            </a:r>
          </a:p>
          <a:p>
            <a:pPr algn="l"/>
            <a:endParaRPr lang="en-US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220038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562600"/>
            <a:ext cx="7772400" cy="609600"/>
          </a:xfrm>
        </p:spPr>
        <p:txBody>
          <a:bodyPr/>
          <a:lstStyle/>
          <a:p>
            <a:r>
              <a:rPr lang="en-US" sz="2800" dirty="0"/>
              <a:t>Backpropagation of Error for a Single Neuron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743976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87197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r>
              <a:rPr lang="en-US" sz="28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learning algorithm procedure</a:t>
            </a: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en-US" sz="2400" dirty="0"/>
              <a:t>Initialize weights with random values and set other network parameters</a:t>
            </a: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en-US" sz="2400" dirty="0"/>
              <a:t>Read in the inputs and the desired outputs</a:t>
            </a: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en-US" sz="2400" dirty="0"/>
              <a:t>Compute the actual output (by working forward through the layers)</a:t>
            </a: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en-US" sz="2400" dirty="0"/>
              <a:t>Compute the error (difference between the actual and desired output)</a:t>
            </a: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en-US" sz="2400" dirty="0"/>
              <a:t>Change the weights by working backward through the hidden layers</a:t>
            </a:r>
          </a:p>
          <a:p>
            <a:pPr marL="914400" lvl="1" indent="-514350">
              <a:buSzPct val="80000"/>
              <a:buFont typeface="+mj-lt"/>
              <a:buAutoNum type="arabicPeriod"/>
            </a:pPr>
            <a:r>
              <a:rPr lang="en-US" sz="2400" dirty="0"/>
              <a:t>Repeat steps 2-5 until weights stabilize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979220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SVM are among the most popular machine-learning techniques. </a:t>
            </a:r>
          </a:p>
          <a:p>
            <a:r>
              <a:rPr lang="en-US" sz="2800" dirty="0"/>
              <a:t>SVM belong to the family of generalized linear models… (capable of representing non-linear relationships in a linear fashion).</a:t>
            </a:r>
          </a:p>
          <a:p>
            <a:r>
              <a:rPr lang="en-US" sz="2800" dirty="0"/>
              <a:t>SVM achieve a classification or regression decision based on the value of the linear combination of input features. </a:t>
            </a:r>
          </a:p>
          <a:p>
            <a:r>
              <a:rPr lang="en-US" sz="2800" dirty="0"/>
              <a:t>Because of their architectural similarities, SVM are also closely associated with ANN. </a:t>
            </a:r>
          </a:p>
        </p:txBody>
      </p:sp>
    </p:spTree>
    <p:extLst>
      <p:ext uri="{BB962C8B-B14F-4D97-AF65-F5344CB8AC3E}">
        <p14:creationId xmlns:p14="http://schemas.microsoft.com/office/powerpoint/2010/main" val="381188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Overview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76" y="1524000"/>
            <a:ext cx="5827824" cy="480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35409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Goal of SVM: to generate mathematical functions that map input variables to desired outputs for classification or regression type prediction problems.</a:t>
            </a:r>
          </a:p>
          <a:p>
            <a:pPr lvl="1"/>
            <a:r>
              <a:rPr lang="en-US" sz="2400" dirty="0"/>
              <a:t>First, SVM uses nonlinear </a:t>
            </a:r>
            <a:r>
              <a:rPr lang="en-US" sz="2400" dirty="0">
                <a:solidFill>
                  <a:srgbClr val="FF0000"/>
                </a:solidFill>
              </a:rPr>
              <a:t>kernel functions </a:t>
            </a:r>
            <a:r>
              <a:rPr lang="en-US" sz="2400" dirty="0"/>
              <a:t>to transform non-linear relationships among the variables into linearly separable feature spaces. </a:t>
            </a:r>
          </a:p>
          <a:p>
            <a:pPr lvl="1"/>
            <a:r>
              <a:rPr lang="en-US" sz="2400" dirty="0"/>
              <a:t>Then, the </a:t>
            </a:r>
            <a:r>
              <a:rPr lang="en-US" sz="2400" dirty="0">
                <a:solidFill>
                  <a:srgbClr val="FF0000"/>
                </a:solidFill>
              </a:rPr>
              <a:t>maximum-margin hyperplanes </a:t>
            </a:r>
            <a:r>
              <a:rPr lang="en-US" sz="2400" dirty="0"/>
              <a:t>are constructed to optimally separate different classes from each other based on the training dataset.</a:t>
            </a:r>
          </a:p>
          <a:p>
            <a:r>
              <a:rPr lang="en-US" sz="2800" dirty="0"/>
              <a:t>SVM has solid mathematical foundation!</a:t>
            </a:r>
          </a:p>
        </p:txBody>
      </p:sp>
    </p:spTree>
    <p:extLst>
      <p:ext uri="{BB962C8B-B14F-4D97-AF65-F5344CB8AC3E}">
        <p14:creationId xmlns:p14="http://schemas.microsoft.com/office/powerpoint/2010/main" val="27376458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hyperplane</a:t>
            </a:r>
            <a:r>
              <a:rPr lang="en-US" sz="2800" dirty="0"/>
              <a:t> is a geometric concept used to describe the separation surface between different classes of things.</a:t>
            </a:r>
          </a:p>
          <a:p>
            <a:pPr lvl="1"/>
            <a:r>
              <a:rPr lang="en-US" sz="2400" dirty="0"/>
              <a:t>In SVM, two parallel hyperplanes are constructed on each side of the separation space with the aim of maximizing the distance between them.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 kernel function </a:t>
            </a:r>
            <a:r>
              <a:rPr lang="en-US" sz="2800" dirty="0"/>
              <a:t>in SVM uses the kernel trick  (a method for using a linear classifier algorithm to solve a nonlinear problem)</a:t>
            </a:r>
          </a:p>
          <a:p>
            <a:pPr lvl="1"/>
            <a:r>
              <a:rPr lang="en-US" sz="2400" dirty="0"/>
              <a:t>The most commonly used kernel function is the radial basis function (RBF).</a:t>
            </a:r>
          </a:p>
        </p:txBody>
      </p:sp>
    </p:spTree>
    <p:extLst>
      <p:ext uri="{BB962C8B-B14F-4D97-AF65-F5344CB8AC3E}">
        <p14:creationId xmlns:p14="http://schemas.microsoft.com/office/powerpoint/2010/main" val="203221052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85" y="1828800"/>
            <a:ext cx="847231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57150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indent="-512763">
              <a:buFont typeface="Wingdings" pitchFamily="2" charset="2"/>
              <a:buChar char="Ø"/>
            </a:pPr>
            <a:r>
              <a:rPr lang="en-US" sz="2400" b="0" dirty="0">
                <a:solidFill>
                  <a:srgbClr val="FF3300"/>
                </a:solidFill>
              </a:rPr>
              <a:t>Many linear classifiers (hyperplanes) may separate the data</a:t>
            </a:r>
          </a:p>
        </p:txBody>
      </p:sp>
    </p:spTree>
    <p:extLst>
      <p:ext uri="{BB962C8B-B14F-4D97-AF65-F5344CB8AC3E}">
        <p14:creationId xmlns:p14="http://schemas.microsoft.com/office/powerpoint/2010/main" val="111996656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SVM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Following a machine-learning process, an SVM </a:t>
            </a:r>
            <a:r>
              <a:rPr lang="en-US" sz="2800" dirty="0">
                <a:solidFill>
                  <a:srgbClr val="FF3300"/>
                </a:solidFill>
              </a:rPr>
              <a:t>learns</a:t>
            </a:r>
            <a:r>
              <a:rPr lang="en-US" sz="2800" dirty="0"/>
              <a:t> from the historic cases.</a:t>
            </a:r>
          </a:p>
          <a:p>
            <a:r>
              <a:rPr lang="en-US" sz="2800" dirty="0"/>
              <a:t>The Process of Building SVM  </a:t>
            </a:r>
          </a:p>
          <a:p>
            <a:pPr lvl="1">
              <a:buNone/>
            </a:pPr>
            <a:r>
              <a:rPr lang="en-US" sz="2400" dirty="0">
                <a:solidFill>
                  <a:srgbClr val="FF3300"/>
                </a:solidFill>
              </a:rPr>
              <a:t>1.</a:t>
            </a:r>
            <a:r>
              <a:rPr lang="en-US" sz="2400" dirty="0"/>
              <a:t> Preprocess the data</a:t>
            </a:r>
          </a:p>
          <a:p>
            <a:pPr lvl="2"/>
            <a:r>
              <a:rPr lang="en-US" sz="1800" dirty="0"/>
              <a:t>Scrub and transform the data.</a:t>
            </a:r>
          </a:p>
          <a:p>
            <a:pPr lvl="1">
              <a:buNone/>
            </a:pPr>
            <a:r>
              <a:rPr lang="en-US" sz="2400" dirty="0">
                <a:solidFill>
                  <a:srgbClr val="FF3300"/>
                </a:solidFill>
              </a:rPr>
              <a:t>2. </a:t>
            </a:r>
            <a:r>
              <a:rPr lang="en-US" sz="2400" dirty="0"/>
              <a:t>Develop the model.</a:t>
            </a:r>
          </a:p>
          <a:p>
            <a:pPr lvl="2"/>
            <a:r>
              <a:rPr lang="en-US" sz="1800" dirty="0"/>
              <a:t>Select the kernel type (RBF is often a natural choice).</a:t>
            </a:r>
          </a:p>
          <a:p>
            <a:pPr lvl="2"/>
            <a:r>
              <a:rPr lang="en-US" sz="1800" dirty="0"/>
              <a:t>Determine the kernel parameters for the selected kernel type.</a:t>
            </a:r>
          </a:p>
          <a:p>
            <a:pPr lvl="2"/>
            <a:r>
              <a:rPr lang="en-US" sz="1800" dirty="0"/>
              <a:t>If the results are satisfactory, finalize the model; otherwise change the kernel type and/or kernel parameters to achieve the desired accuracy level.</a:t>
            </a:r>
          </a:p>
          <a:p>
            <a:pPr lvl="1">
              <a:buNone/>
            </a:pPr>
            <a:r>
              <a:rPr lang="en-US" sz="2400" dirty="0">
                <a:solidFill>
                  <a:srgbClr val="FF3300"/>
                </a:solidFill>
              </a:rPr>
              <a:t>3. </a:t>
            </a:r>
            <a:r>
              <a:rPr lang="en-US" sz="2400" dirty="0"/>
              <a:t>Extract and deploy the model.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45883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of Building an SVM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1018"/>
            <a:ext cx="3810000" cy="478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47915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800600"/>
          </a:xfrm>
        </p:spPr>
        <p:txBody>
          <a:bodyPr/>
          <a:lstStyle/>
          <a:p>
            <a:r>
              <a:rPr lang="en-US" sz="2700" dirty="0"/>
              <a:t>SVMs are the most widely used kernel-learning algorithms for wide range of classification and regression problems</a:t>
            </a:r>
          </a:p>
          <a:p>
            <a:r>
              <a:rPr lang="en-US" sz="2700" dirty="0"/>
              <a:t>SVMs represent the state-of-the-art by virtue of their excellent generalization performance, superior prediction power, ease of use, and rigorous theoretical foundation</a:t>
            </a:r>
          </a:p>
          <a:p>
            <a:r>
              <a:rPr lang="en-US" sz="2700" dirty="0"/>
              <a:t>Most comparative studies show its superiority in both regression and classification type prediction problems.</a:t>
            </a:r>
          </a:p>
          <a:p>
            <a:r>
              <a:rPr lang="en-US" sz="27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SVM versus ANN?</a:t>
            </a:r>
          </a:p>
        </p:txBody>
      </p:sp>
    </p:spTree>
    <p:extLst>
      <p:ext uri="{BB962C8B-B14F-4D97-AF65-F5344CB8AC3E}">
        <p14:creationId xmlns:p14="http://schemas.microsoft.com/office/powerpoint/2010/main" val="78934442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r>
              <a:rPr lang="en-US" sz="3900" i="1" dirty="0"/>
              <a:t>k</a:t>
            </a:r>
            <a:r>
              <a:rPr lang="en-US" sz="3900" dirty="0"/>
              <a:t>-Nearest Neighbor Method (k-NN)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ANNs and SVMs </a:t>
            </a:r>
            <a:r>
              <a:rPr lang="en-US" sz="2800" dirty="0">
                <a:sym typeface="Wingdings" panose="05000000000000000000" pitchFamily="2" charset="2"/>
              </a:rPr>
              <a:t> time-demanding, computationally intensive iterative derivations</a:t>
            </a:r>
          </a:p>
          <a:p>
            <a:r>
              <a:rPr lang="en-US" sz="2800" i="1" dirty="0">
                <a:sym typeface="Wingdings" panose="05000000000000000000" pitchFamily="2" charset="2"/>
              </a:rPr>
              <a:t>k-</a:t>
            </a:r>
            <a:r>
              <a:rPr lang="en-US" sz="2800" dirty="0">
                <a:sym typeface="Wingdings" panose="05000000000000000000" pitchFamily="2" charset="2"/>
              </a:rPr>
              <a:t>NN is a simplistic and logical prediction method, that produces </a:t>
            </a:r>
            <a:r>
              <a:rPr lang="en-US" sz="2800" u="sng" dirty="0">
                <a:sym typeface="Wingdings" panose="05000000000000000000" pitchFamily="2" charset="2"/>
              </a:rPr>
              <a:t>very competitive</a:t>
            </a:r>
            <a:r>
              <a:rPr lang="en-US" sz="2800" dirty="0">
                <a:sym typeface="Wingdings" panose="05000000000000000000" pitchFamily="2" charset="2"/>
              </a:rPr>
              <a:t> results</a:t>
            </a:r>
          </a:p>
          <a:p>
            <a:r>
              <a:rPr lang="en-US" sz="2800" i="1" dirty="0">
                <a:sym typeface="Wingdings" panose="05000000000000000000" pitchFamily="2" charset="2"/>
              </a:rPr>
              <a:t>k-</a:t>
            </a:r>
            <a:r>
              <a:rPr lang="en-US" sz="2800" dirty="0">
                <a:sym typeface="Wingdings" panose="05000000000000000000" pitchFamily="2" charset="2"/>
              </a:rPr>
              <a:t>NN is a prediction method for classification as well as regression types (similar to ANN &amp; SVM)</a:t>
            </a:r>
          </a:p>
          <a:p>
            <a:r>
              <a:rPr lang="en-US" sz="2800" i="1" dirty="0"/>
              <a:t>k</a:t>
            </a:r>
            <a:r>
              <a:rPr lang="en-US" sz="2800" dirty="0"/>
              <a:t>-NN is a type of instance-based learning (or lazy learning) – most of the work takes place at the time of prediction (not at modeling)</a:t>
            </a:r>
          </a:p>
          <a:p>
            <a:r>
              <a:rPr lang="en-US" sz="2800" i="1" dirty="0"/>
              <a:t>k </a:t>
            </a:r>
            <a:r>
              <a:rPr lang="en-US" sz="2800" dirty="0"/>
              <a:t>: the number of neighbors used</a:t>
            </a:r>
          </a:p>
        </p:txBody>
      </p:sp>
    </p:spTree>
    <p:extLst>
      <p:ext uri="{BB962C8B-B14F-4D97-AF65-F5344CB8AC3E}">
        <p14:creationId xmlns:p14="http://schemas.microsoft.com/office/powerpoint/2010/main" val="401879945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r>
              <a:rPr lang="en-US" sz="3900" i="1" dirty="0"/>
              <a:t>k</a:t>
            </a:r>
            <a:r>
              <a:rPr lang="en-US" sz="3900" dirty="0"/>
              <a:t>-Nearest Neighbor Method (k-NN)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0456"/>
            <a:ext cx="5168462" cy="4820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943600" y="4114800"/>
            <a:ext cx="2743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ym typeface="Wingdings" panose="05000000000000000000" pitchFamily="2" charset="2"/>
              </a:rPr>
              <a:t>The answer depends on the value of </a:t>
            </a:r>
            <a:r>
              <a:rPr lang="en-US" b="0" i="1" dirty="0">
                <a:sym typeface="Wingdings" panose="05000000000000000000" pitchFamily="2" charset="2"/>
              </a:rPr>
              <a:t>k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89822826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of </a:t>
            </a:r>
            <a:r>
              <a:rPr lang="en-US" i="1" dirty="0"/>
              <a:t>k</a:t>
            </a:r>
            <a:r>
              <a:rPr lang="en-US" dirty="0"/>
              <a:t>-NN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3871"/>
            <a:ext cx="6529310" cy="4322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61860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18557"/>
            <a:ext cx="8193088" cy="4800600"/>
          </a:xfrm>
        </p:spPr>
        <p:txBody>
          <a:bodyPr/>
          <a:lstStyle/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/>
              <a:t>Similarity Measure: The Distance Metric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Numeric versus nominal values?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-NN Model Parameter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2514600"/>
            <a:ext cx="653142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1" y="3429000"/>
            <a:ext cx="7153836" cy="206828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1" y="2133600"/>
            <a:ext cx="230187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5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Big Data Analytics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59248"/>
            <a:ext cx="4800600" cy="200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Big Data?</a:t>
            </a:r>
          </a:p>
          <a:p>
            <a:pPr lvl="1"/>
            <a:r>
              <a:rPr lang="en-US" sz="3200" dirty="0"/>
              <a:t>Not just big!</a:t>
            </a:r>
          </a:p>
          <a:p>
            <a:pPr lvl="1"/>
            <a:r>
              <a:rPr lang="en-US" sz="3200" dirty="0"/>
              <a:t>Volume </a:t>
            </a:r>
          </a:p>
          <a:p>
            <a:pPr lvl="1"/>
            <a:r>
              <a:rPr lang="en-US" sz="3200" dirty="0"/>
              <a:t>Variety</a:t>
            </a:r>
          </a:p>
          <a:p>
            <a:pPr lvl="1"/>
            <a:r>
              <a:rPr lang="en-US" sz="3200" dirty="0"/>
              <a:t>Velocity</a:t>
            </a:r>
          </a:p>
          <a:p>
            <a:r>
              <a:rPr lang="en-US" sz="3600" dirty="0"/>
              <a:t>More of Big Data and related analytics tools and techniques are covered in Chapter 13.</a:t>
            </a:r>
          </a:p>
        </p:txBody>
      </p:sp>
    </p:spTree>
    <p:extLst>
      <p:ext uri="{BB962C8B-B14F-4D97-AF65-F5344CB8AC3E}">
        <p14:creationId xmlns:p14="http://schemas.microsoft.com/office/powerpoint/2010/main" val="375721075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18557"/>
            <a:ext cx="8193088" cy="4800600"/>
          </a:xfrm>
        </p:spPr>
        <p:txBody>
          <a:bodyPr/>
          <a:lstStyle/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 startAt="2"/>
            </a:pPr>
            <a:r>
              <a:rPr lang="en-US" dirty="0"/>
              <a:t>Number of Neighbors (the value of </a:t>
            </a:r>
            <a:r>
              <a:rPr lang="en-US" i="1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best value depends on the data</a:t>
            </a:r>
          </a:p>
          <a:p>
            <a:pPr lvl="1"/>
            <a:r>
              <a:rPr lang="en-US" dirty="0"/>
              <a:t>Larger values reduce the effect of noise but also make boundaries between classes less distinct</a:t>
            </a:r>
          </a:p>
          <a:p>
            <a:pPr lvl="1"/>
            <a:r>
              <a:rPr lang="en-US" dirty="0"/>
              <a:t>An “optimal” value can be found heuristically</a:t>
            </a:r>
          </a:p>
          <a:p>
            <a:r>
              <a:rPr lang="en-US" dirty="0">
                <a:solidFill>
                  <a:srgbClr val="F85E08"/>
                </a:solidFill>
              </a:rPr>
              <a:t>Cross Validation </a:t>
            </a:r>
            <a:r>
              <a:rPr lang="en-US" dirty="0">
                <a:solidFill>
                  <a:srgbClr val="0000CC"/>
                </a:solidFill>
              </a:rPr>
              <a:t>is often used to determine the best value for k and the distance measure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-NN Model Parameter</a:t>
            </a:r>
          </a:p>
        </p:txBody>
      </p:sp>
    </p:spTree>
    <p:extLst>
      <p:ext uri="{BB962C8B-B14F-4D97-AF65-F5344CB8AC3E}">
        <p14:creationId xmlns:p14="http://schemas.microsoft.com/office/powerpoint/2010/main" val="5716374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115314464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7:</a:t>
            </a:r>
          </a:p>
          <a:p>
            <a:pPr eaLnBrk="1" hangingPunct="1">
              <a:defRPr/>
            </a:pPr>
            <a:r>
              <a:rPr lang="en-US" dirty="0"/>
              <a:t>Text Analytics, Text Mining,     and Sentiment Analysis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3685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85-90 percent of all corporate data is in some kind of unstructured form (e.g., text) </a:t>
            </a:r>
          </a:p>
          <a:p>
            <a:r>
              <a:rPr lang="en-US" sz="2800" dirty="0"/>
              <a:t>Unstructured corporate data is doubling in size every 18 months</a:t>
            </a:r>
          </a:p>
          <a:p>
            <a:r>
              <a:rPr lang="en-US" sz="2800" dirty="0"/>
              <a:t>Tapping into these information sources is not an option, but a need to stay competitive</a:t>
            </a:r>
          </a:p>
          <a:p>
            <a:r>
              <a:rPr lang="en-US" sz="2800" dirty="0"/>
              <a:t>Answer: text mining</a:t>
            </a:r>
          </a:p>
          <a:p>
            <a:pPr lvl="1"/>
            <a:r>
              <a:rPr lang="en-US" sz="2400" dirty="0"/>
              <a:t>A semi-automated process of extracting knowledge from unstructured data sources</a:t>
            </a:r>
          </a:p>
          <a:p>
            <a:pPr lvl="1"/>
            <a:r>
              <a:rPr lang="en-US" sz="2400" dirty="0"/>
              <a:t>a.k.a. text data mining or knowledge discovery in textual databases</a:t>
            </a:r>
          </a:p>
        </p:txBody>
      </p:sp>
    </p:spTree>
    <p:extLst>
      <p:ext uri="{BB962C8B-B14F-4D97-AF65-F5344CB8AC3E}">
        <p14:creationId xmlns:p14="http://schemas.microsoft.com/office/powerpoint/2010/main" val="85098247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versus Text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Both seek for novel and useful patterns</a:t>
            </a:r>
          </a:p>
          <a:p>
            <a:r>
              <a:rPr lang="en-US" dirty="0"/>
              <a:t>Both are semi-automated processes</a:t>
            </a:r>
          </a:p>
          <a:p>
            <a:r>
              <a:rPr lang="en-US" dirty="0"/>
              <a:t>Difference is the nature of the data: </a:t>
            </a:r>
          </a:p>
          <a:p>
            <a:pPr lvl="1"/>
            <a:r>
              <a:rPr lang="en-US" dirty="0"/>
              <a:t>Structured versus unstructured data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Structured data: </a:t>
            </a:r>
            <a:r>
              <a:rPr lang="en-US" dirty="0"/>
              <a:t>in databases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Unstructured data:</a:t>
            </a:r>
            <a:r>
              <a:rPr lang="en-US" dirty="0"/>
              <a:t> Word documents, PDF files, text excerpts, XML files, and so on</a:t>
            </a:r>
          </a:p>
          <a:p>
            <a:r>
              <a:rPr lang="en-US" dirty="0"/>
              <a:t>Text mining – first, impose structure to the data, then mine the structured data. </a:t>
            </a:r>
          </a:p>
        </p:txBody>
      </p:sp>
    </p:spTree>
    <p:extLst>
      <p:ext uri="{BB962C8B-B14F-4D97-AF65-F5344CB8AC3E}">
        <p14:creationId xmlns:p14="http://schemas.microsoft.com/office/powerpoint/2010/main" val="81295028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4800600"/>
          </a:xfrm>
        </p:spPr>
        <p:txBody>
          <a:bodyPr/>
          <a:lstStyle/>
          <a:p>
            <a:r>
              <a:rPr lang="en-US" sz="2800" dirty="0"/>
              <a:t>Benefits of text mining are obvious, especially in text-rich data environments</a:t>
            </a:r>
          </a:p>
          <a:p>
            <a:pPr lvl="1"/>
            <a:r>
              <a:rPr lang="en-US" sz="2400" dirty="0"/>
              <a:t>e.g., law (court orders), academic research (research articles), finance (quarterly reports), medicine (discharge summaries), biology (molecular interactions), technology (patent files), marketing (customer comments), etc.  </a:t>
            </a:r>
          </a:p>
          <a:p>
            <a:r>
              <a:rPr lang="en-US" sz="2800" dirty="0"/>
              <a:t>Electronic communication records (e.g., Email)</a:t>
            </a:r>
          </a:p>
          <a:p>
            <a:pPr lvl="1"/>
            <a:r>
              <a:rPr lang="en-US" sz="2400" dirty="0"/>
              <a:t>Spam filtering</a:t>
            </a:r>
          </a:p>
          <a:p>
            <a:pPr lvl="1"/>
            <a:r>
              <a:rPr lang="en-US" sz="2400" dirty="0"/>
              <a:t>Email prioritization and categorization</a:t>
            </a:r>
          </a:p>
          <a:p>
            <a:pPr lvl="1"/>
            <a:r>
              <a:rPr lang="en-US" sz="2400" dirty="0"/>
              <a:t>Automatic response generation</a:t>
            </a:r>
          </a:p>
        </p:txBody>
      </p:sp>
    </p:spTree>
    <p:extLst>
      <p:ext uri="{BB962C8B-B14F-4D97-AF65-F5344CB8AC3E}">
        <p14:creationId xmlns:p14="http://schemas.microsoft.com/office/powerpoint/2010/main" val="207155561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Application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extraction</a:t>
            </a:r>
          </a:p>
          <a:p>
            <a:r>
              <a:rPr lang="en-US" dirty="0"/>
              <a:t>Topic tracking</a:t>
            </a:r>
          </a:p>
          <a:p>
            <a:r>
              <a:rPr lang="en-US" dirty="0"/>
              <a:t>Summarization</a:t>
            </a:r>
          </a:p>
          <a:p>
            <a:r>
              <a:rPr lang="en-US" dirty="0"/>
              <a:t>Categorization</a:t>
            </a:r>
          </a:p>
          <a:p>
            <a:r>
              <a:rPr lang="en-US" dirty="0"/>
              <a:t>Clustering</a:t>
            </a:r>
          </a:p>
          <a:p>
            <a:r>
              <a:rPr lang="en-US" dirty="0"/>
              <a:t>Concept linking</a:t>
            </a:r>
          </a:p>
          <a:p>
            <a:r>
              <a:rPr lang="en-US" dirty="0"/>
              <a:t>Question answering</a:t>
            </a:r>
          </a:p>
        </p:txBody>
      </p:sp>
      <p:pic>
        <p:nvPicPr>
          <p:cNvPr id="3074" name="Picture 2" descr="http://infospace.ischool.syr.edu/files/2013/04/textmi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871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Unstructured or semi-structured data</a:t>
            </a:r>
          </a:p>
          <a:p>
            <a:r>
              <a:rPr lang="en-US" dirty="0"/>
              <a:t>Corpus (and corpora)</a:t>
            </a:r>
          </a:p>
          <a:p>
            <a:r>
              <a:rPr lang="en-US" dirty="0"/>
              <a:t>Terms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Stemming</a:t>
            </a:r>
          </a:p>
          <a:p>
            <a:r>
              <a:rPr lang="en-US" dirty="0"/>
              <a:t>Stop words (and include words)</a:t>
            </a:r>
          </a:p>
          <a:p>
            <a:r>
              <a:rPr lang="en-US" dirty="0"/>
              <a:t>Synonyms (and polysemes)</a:t>
            </a:r>
          </a:p>
          <a:p>
            <a:r>
              <a:rPr lang="en-US" dirty="0"/>
              <a:t>Tokenizing</a:t>
            </a:r>
          </a:p>
        </p:txBody>
      </p:sp>
    </p:spTree>
    <p:extLst>
      <p:ext uri="{BB962C8B-B14F-4D97-AF65-F5344CB8AC3E}">
        <p14:creationId xmlns:p14="http://schemas.microsoft.com/office/powerpoint/2010/main" val="58392570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/>
              <a:t>Term dictionary</a:t>
            </a:r>
          </a:p>
          <a:p>
            <a:r>
              <a:rPr lang="en-US" dirty="0"/>
              <a:t>Word frequency</a:t>
            </a:r>
          </a:p>
          <a:p>
            <a:r>
              <a:rPr lang="en-US" dirty="0"/>
              <a:t>Part-of-speech tagging</a:t>
            </a:r>
          </a:p>
          <a:p>
            <a:r>
              <a:rPr lang="en-US" dirty="0"/>
              <a:t>Morphology</a:t>
            </a:r>
          </a:p>
          <a:p>
            <a:r>
              <a:rPr lang="en-US" dirty="0"/>
              <a:t>Term-by-document matrix</a:t>
            </a:r>
          </a:p>
          <a:p>
            <a:pPr lvl="1"/>
            <a:r>
              <a:rPr lang="en-US" dirty="0"/>
              <a:t>Occurrence matrix</a:t>
            </a:r>
          </a:p>
          <a:p>
            <a:r>
              <a:rPr lang="en-US" dirty="0"/>
              <a:t>Singular value decomposition</a:t>
            </a:r>
          </a:p>
          <a:p>
            <a:pPr lvl="1"/>
            <a:r>
              <a:rPr lang="en-US" dirty="0"/>
              <a:t>Latent semantic indexing</a:t>
            </a:r>
          </a:p>
        </p:txBody>
      </p:sp>
    </p:spTree>
    <p:extLst>
      <p:ext uri="{BB962C8B-B14F-4D97-AF65-F5344CB8AC3E}">
        <p14:creationId xmlns:p14="http://schemas.microsoft.com/office/powerpoint/2010/main" val="3854743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840662" cy="1139824"/>
          </a:xfrm>
        </p:spPr>
        <p:txBody>
          <a:bodyPr/>
          <a:lstStyle/>
          <a:p>
            <a:r>
              <a:rPr lang="en-US" dirty="0"/>
              <a:t>Natural Language Processing (NLP)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00600"/>
          </a:xfrm>
        </p:spPr>
        <p:txBody>
          <a:bodyPr/>
          <a:lstStyle/>
          <a:p>
            <a:r>
              <a:rPr lang="en-US" sz="2800" dirty="0"/>
              <a:t>Structuring a collection of text</a:t>
            </a:r>
          </a:p>
          <a:p>
            <a:pPr lvl="1"/>
            <a:r>
              <a:rPr lang="en-US" sz="2400" dirty="0">
                <a:solidFill>
                  <a:srgbClr val="FF3300"/>
                </a:solidFill>
              </a:rPr>
              <a:t>Old approach</a:t>
            </a:r>
            <a:r>
              <a:rPr lang="en-US" sz="2400" dirty="0"/>
              <a:t>: bag-of-words</a:t>
            </a:r>
          </a:p>
          <a:p>
            <a:pPr lvl="1"/>
            <a:r>
              <a:rPr lang="en-US" sz="2400" dirty="0">
                <a:solidFill>
                  <a:srgbClr val="FF3300"/>
                </a:solidFill>
              </a:rPr>
              <a:t>New approach</a:t>
            </a:r>
            <a:r>
              <a:rPr lang="en-US" sz="2400" dirty="0"/>
              <a:t>: natural language processing</a:t>
            </a:r>
          </a:p>
          <a:p>
            <a:r>
              <a:rPr lang="en-US" sz="2800" dirty="0"/>
              <a:t>NLP is …</a:t>
            </a:r>
          </a:p>
          <a:p>
            <a:pPr lvl="1"/>
            <a:r>
              <a:rPr lang="en-US" sz="2400" dirty="0"/>
              <a:t>a very important concept in text mining</a:t>
            </a:r>
          </a:p>
          <a:p>
            <a:pPr lvl="1"/>
            <a:r>
              <a:rPr lang="en-US" sz="2400" dirty="0"/>
              <a:t>a subfield of artificial intelligence and computational linguistics</a:t>
            </a:r>
          </a:p>
          <a:p>
            <a:pPr lvl="1"/>
            <a:r>
              <a:rPr lang="en-US" sz="2400" dirty="0"/>
              <a:t>the studies of "understanding" the natural human language</a:t>
            </a:r>
          </a:p>
          <a:p>
            <a:r>
              <a:rPr lang="en-US" sz="2800" dirty="0"/>
              <a:t>Syntax versus semantics-based text mining</a:t>
            </a:r>
          </a:p>
        </p:txBody>
      </p:sp>
    </p:spTree>
    <p:extLst>
      <p:ext uri="{BB962C8B-B14F-4D97-AF65-F5344CB8AC3E}">
        <p14:creationId xmlns:p14="http://schemas.microsoft.com/office/powerpoint/2010/main" val="72690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 / Comments…</a:t>
            </a:r>
          </a:p>
        </p:txBody>
      </p:sp>
    </p:spTree>
    <p:extLst>
      <p:ext uri="{BB962C8B-B14F-4D97-AF65-F5344CB8AC3E}">
        <p14:creationId xmlns:p14="http://schemas.microsoft.com/office/powerpoint/2010/main" val="42487475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Processing (NLP)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is “Understanding” ?</a:t>
            </a:r>
          </a:p>
          <a:p>
            <a:pPr lvl="1"/>
            <a:r>
              <a:rPr lang="en-US" sz="3000" dirty="0"/>
              <a:t>Human understands, what about computers?</a:t>
            </a:r>
          </a:p>
          <a:p>
            <a:pPr lvl="1"/>
            <a:r>
              <a:rPr lang="en-US" sz="3000" dirty="0"/>
              <a:t>Natural language is vague, context driven</a:t>
            </a:r>
          </a:p>
          <a:p>
            <a:pPr lvl="1"/>
            <a:r>
              <a:rPr lang="en-US" sz="3000" dirty="0"/>
              <a:t>True understanding requires extensive knowledge of a topic</a:t>
            </a:r>
          </a:p>
          <a:p>
            <a:pPr lvl="1"/>
            <a:endParaRPr lang="en-US" sz="2800" dirty="0"/>
          </a:p>
          <a:p>
            <a:pPr lvl="1"/>
            <a:r>
              <a:rPr lang="en-US" dirty="0">
                <a:solidFill>
                  <a:srgbClr val="FF3300"/>
                </a:solidFill>
              </a:rPr>
              <a:t>Can/will computers ever understand natural language the same/accurate way we do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95768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Processing (NLP)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00600"/>
          </a:xfrm>
        </p:spPr>
        <p:txBody>
          <a:bodyPr/>
          <a:lstStyle/>
          <a:p>
            <a:r>
              <a:rPr lang="en-US" sz="2800" dirty="0"/>
              <a:t>Challenges in NLP</a:t>
            </a:r>
          </a:p>
          <a:p>
            <a:pPr lvl="1"/>
            <a:r>
              <a:rPr lang="en-US" sz="2400" dirty="0"/>
              <a:t>Part-of-speech tagging	</a:t>
            </a:r>
          </a:p>
          <a:p>
            <a:pPr lvl="1"/>
            <a:r>
              <a:rPr lang="en-US" sz="2400" dirty="0"/>
              <a:t>Text segmentation</a:t>
            </a:r>
          </a:p>
          <a:p>
            <a:pPr lvl="1"/>
            <a:r>
              <a:rPr lang="en-US" sz="2400" dirty="0"/>
              <a:t>Word sense disambiguation	</a:t>
            </a:r>
          </a:p>
          <a:p>
            <a:pPr lvl="1"/>
            <a:r>
              <a:rPr lang="en-US" sz="2400" dirty="0"/>
              <a:t>Syntax ambiguity</a:t>
            </a:r>
          </a:p>
          <a:p>
            <a:pPr lvl="1"/>
            <a:r>
              <a:rPr lang="en-US" sz="2400" dirty="0"/>
              <a:t>Imperfect or irregular input</a:t>
            </a:r>
          </a:p>
          <a:p>
            <a:pPr lvl="1"/>
            <a:r>
              <a:rPr lang="en-US" sz="2400" dirty="0"/>
              <a:t>Speech acts</a:t>
            </a:r>
          </a:p>
          <a:p>
            <a:pPr lvl="4"/>
            <a:endParaRPr lang="en-US" sz="1000" dirty="0"/>
          </a:p>
          <a:p>
            <a:r>
              <a:rPr lang="en-US" sz="2800" dirty="0"/>
              <a:t>Dream of AI community </a:t>
            </a:r>
          </a:p>
          <a:p>
            <a:pPr lvl="1"/>
            <a:r>
              <a:rPr lang="en-US" sz="2400" dirty="0"/>
              <a:t>to have algorithms that are capable of automatically reading and obtaining knowledge from text</a:t>
            </a:r>
          </a:p>
        </p:txBody>
      </p:sp>
    </p:spTree>
    <p:extLst>
      <p:ext uri="{BB962C8B-B14F-4D97-AF65-F5344CB8AC3E}">
        <p14:creationId xmlns:p14="http://schemas.microsoft.com/office/powerpoint/2010/main" val="565851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Processing (NLP)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800600"/>
          </a:xfrm>
        </p:spPr>
        <p:txBody>
          <a:bodyPr/>
          <a:lstStyle/>
          <a:p>
            <a:r>
              <a:rPr lang="en-US" sz="2800" dirty="0"/>
              <a:t>WordNet</a:t>
            </a:r>
          </a:p>
          <a:p>
            <a:pPr lvl="1"/>
            <a:r>
              <a:rPr lang="en-US" sz="2400" dirty="0"/>
              <a:t>A laboriously hand-coded database of English words, their definitions, sets of synonyms, and various semantic relations between synonym sets.</a:t>
            </a:r>
          </a:p>
          <a:p>
            <a:pPr lvl="1"/>
            <a:r>
              <a:rPr lang="en-US" sz="2400" dirty="0"/>
              <a:t>A major resource for NLP.</a:t>
            </a:r>
          </a:p>
          <a:p>
            <a:pPr lvl="1"/>
            <a:r>
              <a:rPr lang="en-US" sz="2400" dirty="0"/>
              <a:t>Need automation to be completed.</a:t>
            </a:r>
          </a:p>
          <a:p>
            <a:r>
              <a:rPr lang="en-US" sz="2800" dirty="0"/>
              <a:t>Sentiment Analysis</a:t>
            </a:r>
          </a:p>
          <a:p>
            <a:pPr lvl="1"/>
            <a:r>
              <a:rPr lang="en-US" sz="2400" dirty="0"/>
              <a:t>A technique used to detect favorable and unfavorable opinions toward specific products and services </a:t>
            </a:r>
          </a:p>
          <a:p>
            <a:pPr lvl="1"/>
            <a:r>
              <a:rPr lang="en-US" sz="2400" dirty="0"/>
              <a:t>SentiWordNet</a:t>
            </a:r>
          </a:p>
        </p:txBody>
      </p:sp>
    </p:spTree>
    <p:extLst>
      <p:ext uri="{BB962C8B-B14F-4D97-AF65-F5344CB8AC3E}">
        <p14:creationId xmlns:p14="http://schemas.microsoft.com/office/powerpoint/2010/main" val="117526395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Task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00600"/>
          </a:xfrm>
        </p:spPr>
        <p:txBody>
          <a:bodyPr>
            <a:noAutofit/>
          </a:bodyPr>
          <a:lstStyle/>
          <a:p>
            <a:r>
              <a:rPr lang="en-US" sz="2800" dirty="0"/>
              <a:t>Information retrieval, information extraction</a:t>
            </a:r>
          </a:p>
          <a:p>
            <a:r>
              <a:rPr lang="en-US" sz="2800" dirty="0"/>
              <a:t>Named-entity recognition</a:t>
            </a:r>
          </a:p>
          <a:p>
            <a:r>
              <a:rPr lang="en-US" sz="2800" dirty="0"/>
              <a:t>Question answering</a:t>
            </a:r>
          </a:p>
          <a:p>
            <a:r>
              <a:rPr lang="en-US" sz="2800" dirty="0"/>
              <a:t>Automatic summarization</a:t>
            </a:r>
          </a:p>
          <a:p>
            <a:r>
              <a:rPr lang="en-US" sz="2800" dirty="0"/>
              <a:t>Natural language generation &amp; understanding</a:t>
            </a:r>
          </a:p>
          <a:p>
            <a:r>
              <a:rPr lang="en-US" sz="2800" dirty="0"/>
              <a:t>Machine translation</a:t>
            </a:r>
          </a:p>
          <a:p>
            <a:r>
              <a:rPr lang="en-US" sz="2800" dirty="0"/>
              <a:t>Foreign language reading &amp; writing</a:t>
            </a:r>
          </a:p>
          <a:p>
            <a:r>
              <a:rPr lang="en-US" sz="2800" dirty="0"/>
              <a:t>Speech recognition</a:t>
            </a:r>
          </a:p>
          <a:p>
            <a:r>
              <a:rPr lang="en-US" sz="2800" dirty="0"/>
              <a:t>Text proofing, optical character recognition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0600" y="1524000"/>
            <a:ext cx="35417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1524000"/>
            <a:ext cx="35417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2900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93088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Marketing applications</a:t>
            </a:r>
          </a:p>
          <a:p>
            <a:pPr lvl="1"/>
            <a:r>
              <a:rPr lang="en-US" dirty="0"/>
              <a:t>Enables better CRM</a:t>
            </a:r>
          </a:p>
          <a:p>
            <a:r>
              <a:rPr lang="en-US" dirty="0"/>
              <a:t>Security applications</a:t>
            </a:r>
          </a:p>
          <a:p>
            <a:pPr lvl="1"/>
            <a:r>
              <a:rPr lang="en-US" dirty="0"/>
              <a:t>ECHELON, OASIS</a:t>
            </a:r>
          </a:p>
          <a:p>
            <a:pPr lvl="1"/>
            <a:r>
              <a:rPr lang="en-US" dirty="0"/>
              <a:t>Deception detection (…)</a:t>
            </a:r>
          </a:p>
          <a:p>
            <a:r>
              <a:rPr lang="en-US" dirty="0"/>
              <a:t>Medicine and biology</a:t>
            </a:r>
          </a:p>
          <a:p>
            <a:pPr lvl="1"/>
            <a:r>
              <a:rPr lang="en-US" dirty="0"/>
              <a:t>Literature-based gene identification (…)</a:t>
            </a:r>
          </a:p>
          <a:p>
            <a:r>
              <a:rPr lang="en-US" dirty="0"/>
              <a:t>Academic applications</a:t>
            </a:r>
          </a:p>
          <a:p>
            <a:pPr lvl="1"/>
            <a:r>
              <a:rPr lang="en-US" dirty="0"/>
              <a:t>Research stream analysis</a:t>
            </a:r>
          </a:p>
        </p:txBody>
      </p:sp>
    </p:spTree>
    <p:extLst>
      <p:ext uri="{BB962C8B-B14F-4D97-AF65-F5344CB8AC3E}">
        <p14:creationId xmlns:p14="http://schemas.microsoft.com/office/powerpoint/2010/main" val="180437007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93030"/>
            <a:ext cx="8787959" cy="283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511558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three-step text mining process </a:t>
            </a:r>
          </a:p>
        </p:txBody>
      </p:sp>
    </p:spTree>
    <p:extLst>
      <p:ext uri="{BB962C8B-B14F-4D97-AF65-F5344CB8AC3E}">
        <p14:creationId xmlns:p14="http://schemas.microsoft.com/office/powerpoint/2010/main" val="39378436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Step 1: </a:t>
            </a:r>
            <a:r>
              <a:rPr lang="en-US" dirty="0"/>
              <a:t>Establish the corpus</a:t>
            </a:r>
          </a:p>
          <a:p>
            <a:pPr lvl="1"/>
            <a:r>
              <a:rPr lang="en-US" dirty="0"/>
              <a:t>Collect all relevant unstructured data          (e.g., textual documents, XML files, emails, Web pages, short notes, voice recordings…)</a:t>
            </a:r>
          </a:p>
          <a:p>
            <a:pPr lvl="1"/>
            <a:r>
              <a:rPr lang="en-US" dirty="0"/>
              <a:t>Digitize, standardize the collection              (e.g., all in ASCII text files)</a:t>
            </a:r>
          </a:p>
          <a:p>
            <a:pPr lvl="1"/>
            <a:r>
              <a:rPr lang="en-US" dirty="0"/>
              <a:t>Place the collection in a common place        (e.g., in a flat file, or in a directory as separate files)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1760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Step 2:</a:t>
            </a:r>
            <a:r>
              <a:rPr lang="en-US" dirty="0"/>
              <a:t> Create the Term-by-Document Matrix (TDM)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219" y="2667000"/>
            <a:ext cx="6045381" cy="36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23610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Step 2:</a:t>
            </a:r>
            <a:r>
              <a:rPr lang="en-US" dirty="0"/>
              <a:t> Create the Term-by-Document Matrix (TDM)</a:t>
            </a:r>
          </a:p>
          <a:p>
            <a:pPr lvl="1"/>
            <a:r>
              <a:rPr lang="en-US" dirty="0"/>
              <a:t>Should all terms be included?</a:t>
            </a:r>
          </a:p>
          <a:p>
            <a:pPr lvl="2"/>
            <a:r>
              <a:rPr lang="en-US" dirty="0"/>
              <a:t>Stop words, include words</a:t>
            </a:r>
          </a:p>
          <a:p>
            <a:pPr lvl="2"/>
            <a:r>
              <a:rPr lang="en-US" dirty="0"/>
              <a:t>Synonyms, homonyms</a:t>
            </a:r>
          </a:p>
          <a:p>
            <a:pPr lvl="2"/>
            <a:r>
              <a:rPr lang="en-US" dirty="0"/>
              <a:t>Stemming</a:t>
            </a:r>
          </a:p>
          <a:p>
            <a:pPr lvl="1"/>
            <a:r>
              <a:rPr lang="en-US" dirty="0"/>
              <a:t>What is the best representation of the indices (values in cells)? </a:t>
            </a:r>
          </a:p>
          <a:p>
            <a:pPr lvl="2"/>
            <a:r>
              <a:rPr lang="en-US" dirty="0"/>
              <a:t>Row counts; binary frequencies; log frequencies;</a:t>
            </a:r>
          </a:p>
          <a:p>
            <a:pPr lvl="2"/>
            <a:r>
              <a:rPr lang="en-US" dirty="0"/>
              <a:t>Inverse document frequency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087460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82000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Step 2:</a:t>
            </a:r>
            <a:r>
              <a:rPr lang="en-US" dirty="0"/>
              <a:t> Create the Term–by–Document Matrix (TDM)</a:t>
            </a:r>
          </a:p>
          <a:p>
            <a:pPr lvl="1"/>
            <a:r>
              <a:rPr lang="en-US" dirty="0"/>
              <a:t>TDM is a sparse matrix. How can we reduce the dimensionality of the TDM?</a:t>
            </a:r>
          </a:p>
          <a:p>
            <a:pPr lvl="2"/>
            <a:r>
              <a:rPr lang="en-US" dirty="0"/>
              <a:t>Manual - a domain expert goes through it</a:t>
            </a:r>
          </a:p>
          <a:p>
            <a:pPr lvl="2"/>
            <a:r>
              <a:rPr lang="en-US" dirty="0"/>
              <a:t>Eliminate terms with very few occurrences in very few documents (?)</a:t>
            </a:r>
          </a:p>
          <a:p>
            <a:pPr lvl="2"/>
            <a:r>
              <a:rPr lang="en-US" dirty="0"/>
              <a:t>Transform the matrix using singular value decomposition (SVD) </a:t>
            </a:r>
          </a:p>
          <a:p>
            <a:pPr lvl="2"/>
            <a:r>
              <a:rPr lang="en-US" dirty="0"/>
              <a:t>SVD is similar to principle component analysis </a:t>
            </a:r>
          </a:p>
          <a:p>
            <a:pPr lvl="2"/>
            <a:endParaRPr lang="en-US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117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2:</a:t>
            </a:r>
          </a:p>
          <a:p>
            <a:pPr eaLnBrk="1" hangingPunct="1">
              <a:defRPr/>
            </a:pPr>
            <a:r>
              <a:rPr lang="en-US" dirty="0"/>
              <a:t>Foundations and Technologies</a:t>
            </a:r>
          </a:p>
          <a:p>
            <a:pPr eaLnBrk="1" hangingPunct="1">
              <a:defRPr/>
            </a:pPr>
            <a:r>
              <a:rPr lang="en-US" dirty="0"/>
              <a:t>for Decision Making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1006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72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Step 3:</a:t>
            </a:r>
            <a:r>
              <a:rPr lang="en-US" dirty="0"/>
              <a:t> Extract patterns/knowledge</a:t>
            </a:r>
          </a:p>
          <a:p>
            <a:pPr lvl="1"/>
            <a:r>
              <a:rPr lang="en-US" dirty="0"/>
              <a:t>Classification (text categorization)</a:t>
            </a:r>
          </a:p>
          <a:p>
            <a:pPr lvl="1"/>
            <a:r>
              <a:rPr lang="en-US" dirty="0"/>
              <a:t>Clustering (natural groupings of text)</a:t>
            </a:r>
          </a:p>
          <a:p>
            <a:pPr lvl="2"/>
            <a:r>
              <a:rPr lang="en-US" dirty="0"/>
              <a:t>Improve search recall</a:t>
            </a:r>
          </a:p>
          <a:p>
            <a:pPr lvl="2"/>
            <a:r>
              <a:rPr lang="en-US" dirty="0"/>
              <a:t>Improve search precision</a:t>
            </a:r>
          </a:p>
          <a:p>
            <a:pPr lvl="2"/>
            <a:r>
              <a:rPr lang="en-US" dirty="0"/>
              <a:t>Scatter/gather</a:t>
            </a:r>
          </a:p>
          <a:p>
            <a:pPr lvl="2"/>
            <a:r>
              <a:rPr lang="en-US" dirty="0"/>
              <a:t>Query-specific clustering</a:t>
            </a:r>
          </a:p>
          <a:p>
            <a:pPr lvl="1"/>
            <a:r>
              <a:rPr lang="en-US" dirty="0"/>
              <a:t>Association</a:t>
            </a:r>
          </a:p>
          <a:p>
            <a:pPr lvl="1"/>
            <a:r>
              <a:rPr lang="en-US" dirty="0"/>
              <a:t>Trend Analysis (…)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885911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Mining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Commercial Software Tools</a:t>
            </a:r>
          </a:p>
          <a:p>
            <a:pPr lvl="1"/>
            <a:r>
              <a:rPr lang="en-US" dirty="0"/>
              <a:t>IBM SPSS Modler - Text Miner</a:t>
            </a:r>
          </a:p>
          <a:p>
            <a:pPr lvl="1"/>
            <a:r>
              <a:rPr lang="en-US" dirty="0"/>
              <a:t>SAS Enterprise Miner – Text Miner</a:t>
            </a:r>
          </a:p>
          <a:p>
            <a:pPr lvl="1"/>
            <a:r>
              <a:rPr lang="en-US" dirty="0"/>
              <a:t>Statistical Data Miner – Text Miner</a:t>
            </a:r>
          </a:p>
          <a:p>
            <a:pPr lvl="1"/>
            <a:r>
              <a:rPr lang="en-US" dirty="0"/>
              <a:t>ClearForest, …</a:t>
            </a:r>
          </a:p>
          <a:p>
            <a:r>
              <a:rPr lang="en-US" dirty="0"/>
              <a:t>Free Software Tools</a:t>
            </a:r>
          </a:p>
          <a:p>
            <a:pPr lvl="1"/>
            <a:r>
              <a:rPr lang="en-US" dirty="0"/>
              <a:t>RapidMiner</a:t>
            </a:r>
          </a:p>
          <a:p>
            <a:pPr lvl="1"/>
            <a:r>
              <a:rPr lang="en-US" dirty="0"/>
              <a:t>GATE</a:t>
            </a:r>
          </a:p>
          <a:p>
            <a:pPr lvl="1"/>
            <a:r>
              <a:rPr lang="en-US" dirty="0"/>
              <a:t>Spy-EM, …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8731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Sentiment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belief, view, opinion, conviction</a:t>
            </a:r>
          </a:p>
          <a:p>
            <a:r>
              <a:rPr lang="en-US" sz="3000" dirty="0"/>
              <a:t>Sentiment analysis </a:t>
            </a:r>
            <a:r>
              <a:rPr lang="en-US" sz="3000" dirty="0">
                <a:sym typeface="Wingdings" panose="05000000000000000000" pitchFamily="2" charset="2"/>
              </a:rPr>
              <a:t> o</a:t>
            </a:r>
            <a:r>
              <a:rPr lang="en-US" sz="3000" dirty="0"/>
              <a:t>pinion mining, subjectivity analysis, and appraisal extraction</a:t>
            </a:r>
          </a:p>
          <a:p>
            <a:r>
              <a:rPr lang="en-US" sz="3000" dirty="0"/>
              <a:t>The goal is to answer the question:</a:t>
            </a:r>
          </a:p>
          <a:p>
            <a:pPr marL="0" indent="0">
              <a:buNone/>
              <a:tabLst>
                <a:tab pos="403225" algn="l"/>
              </a:tabLst>
            </a:pPr>
            <a:r>
              <a:rPr lang="en-US" sz="3000" dirty="0"/>
              <a:t>	“</a:t>
            </a:r>
            <a:r>
              <a:rPr lang="en-US" sz="3000" dirty="0">
                <a:solidFill>
                  <a:srgbClr val="F85E08"/>
                </a:solidFill>
              </a:rPr>
              <a:t>What do people feel about a certain topic?</a:t>
            </a:r>
            <a:r>
              <a:rPr lang="en-US" sz="3000" dirty="0"/>
              <a:t>” </a:t>
            </a:r>
          </a:p>
          <a:p>
            <a:pPr>
              <a:tabLst>
                <a:tab pos="403225" algn="l"/>
              </a:tabLst>
            </a:pPr>
            <a:r>
              <a:rPr lang="en-US" sz="3000" dirty="0">
                <a:solidFill>
                  <a:srgbClr val="F85E08"/>
                </a:solidFill>
              </a:rPr>
              <a:t>Explicit</a:t>
            </a:r>
            <a:r>
              <a:rPr lang="en-US" sz="3000" dirty="0"/>
              <a:t> versus </a:t>
            </a:r>
            <a:r>
              <a:rPr lang="en-US" sz="3000" dirty="0">
                <a:solidFill>
                  <a:srgbClr val="F85E08"/>
                </a:solidFill>
              </a:rPr>
              <a:t>Implicit</a:t>
            </a:r>
            <a:r>
              <a:rPr lang="en-US" sz="3000" dirty="0"/>
              <a:t> sentiment</a:t>
            </a:r>
          </a:p>
          <a:p>
            <a:pPr>
              <a:tabLst>
                <a:tab pos="403225" algn="l"/>
              </a:tabLst>
            </a:pPr>
            <a:r>
              <a:rPr lang="en-US" sz="3000" dirty="0"/>
              <a:t>Sentiment polarity</a:t>
            </a:r>
          </a:p>
          <a:p>
            <a:pPr lvl="1">
              <a:tabLst>
                <a:tab pos="403225" algn="l"/>
              </a:tabLst>
            </a:pPr>
            <a:r>
              <a:rPr lang="en-US" dirty="0">
                <a:solidFill>
                  <a:srgbClr val="F85E08"/>
                </a:solidFill>
              </a:rPr>
              <a:t>Positive</a:t>
            </a:r>
            <a:r>
              <a:rPr lang="en-US" dirty="0"/>
              <a:t> versus </a:t>
            </a:r>
            <a:r>
              <a:rPr lang="en-US" dirty="0">
                <a:solidFill>
                  <a:srgbClr val="F85E08"/>
                </a:solidFill>
              </a:rPr>
              <a:t>Negative</a:t>
            </a:r>
          </a:p>
          <a:p>
            <a:pPr lvl="1">
              <a:tabLst>
                <a:tab pos="403225" algn="l"/>
              </a:tabLst>
            </a:pPr>
            <a:r>
              <a:rPr lang="en-US" dirty="0">
                <a:solidFill>
                  <a:srgbClr val="F85E08"/>
                </a:solidFill>
              </a:rPr>
              <a:t>… </a:t>
            </a:r>
            <a:r>
              <a:rPr lang="en-US" dirty="0"/>
              <a:t>versus </a:t>
            </a:r>
            <a:r>
              <a:rPr lang="en-US" dirty="0">
                <a:solidFill>
                  <a:srgbClr val="F85E08"/>
                </a:solidFill>
              </a:rPr>
              <a:t>Neutral</a:t>
            </a:r>
            <a:r>
              <a:rPr lang="en-US" dirty="0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138992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 of the customer (VOC)</a:t>
            </a:r>
          </a:p>
          <a:p>
            <a:r>
              <a:rPr lang="en-US" dirty="0"/>
              <a:t>Voice of the Market (VOM)</a:t>
            </a:r>
          </a:p>
          <a:p>
            <a:r>
              <a:rPr lang="en-US" dirty="0"/>
              <a:t>Voice of the Employee (VOE)</a:t>
            </a:r>
          </a:p>
          <a:p>
            <a:r>
              <a:rPr lang="en-US" dirty="0"/>
              <a:t>Brand Management</a:t>
            </a:r>
          </a:p>
          <a:p>
            <a:r>
              <a:rPr lang="en-US" dirty="0"/>
              <a:t>Financial Markets</a:t>
            </a:r>
          </a:p>
          <a:p>
            <a:r>
              <a:rPr lang="en-US" dirty="0"/>
              <a:t>Politics</a:t>
            </a:r>
          </a:p>
          <a:p>
            <a:r>
              <a:rPr lang="en-US" dirty="0"/>
              <a:t>Government Intelligence</a:t>
            </a:r>
          </a:p>
          <a:p>
            <a:r>
              <a:rPr lang="en-US" dirty="0"/>
              <a:t>… others</a:t>
            </a:r>
          </a:p>
        </p:txBody>
      </p:sp>
    </p:spTree>
    <p:extLst>
      <p:ext uri="{BB962C8B-B14F-4D97-AF65-F5344CB8AC3E}">
        <p14:creationId xmlns:p14="http://schemas.microsoft.com/office/powerpoint/2010/main" val="36132488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38" y="533400"/>
            <a:ext cx="3040062" cy="1752600"/>
          </a:xfrm>
        </p:spPr>
        <p:txBody>
          <a:bodyPr/>
          <a:lstStyle/>
          <a:p>
            <a:r>
              <a:rPr lang="en-US" dirty="0"/>
              <a:t>Sentiment </a:t>
            </a:r>
            <a:br>
              <a:rPr lang="en-US" dirty="0"/>
            </a:br>
            <a:r>
              <a:rPr lang="en-US" dirty="0"/>
              <a:t>Analysis </a:t>
            </a:r>
            <a:br>
              <a:rPr lang="en-US" dirty="0"/>
            </a:br>
            <a:r>
              <a:rPr lang="en-US" dirty="0"/>
              <a:t>Process</a:t>
            </a:r>
          </a:p>
        </p:txBody>
      </p:sp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4355281" cy="6511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05531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85E08"/>
                </a:solidFill>
              </a:rPr>
              <a:t>Step 1 </a:t>
            </a:r>
            <a:r>
              <a:rPr lang="en-US" dirty="0"/>
              <a:t>– Sentiment Detection</a:t>
            </a:r>
          </a:p>
          <a:p>
            <a:pPr lvl="1"/>
            <a:r>
              <a:rPr lang="en-US" dirty="0"/>
              <a:t>Comes right after the retrieval and preparation of the text documents</a:t>
            </a:r>
          </a:p>
          <a:p>
            <a:pPr lvl="1"/>
            <a:r>
              <a:rPr lang="en-US" dirty="0"/>
              <a:t>It is also called detection of objectivity</a:t>
            </a:r>
          </a:p>
          <a:p>
            <a:pPr lvl="2"/>
            <a:r>
              <a:rPr lang="en-US" dirty="0">
                <a:solidFill>
                  <a:srgbClr val="F85E08"/>
                </a:solidFill>
              </a:rPr>
              <a:t>Fact </a:t>
            </a:r>
            <a:r>
              <a:rPr lang="en-US" dirty="0">
                <a:solidFill>
                  <a:srgbClr val="0000CC"/>
                </a:solidFill>
              </a:rPr>
              <a:t>[= objectivity]</a:t>
            </a:r>
            <a:r>
              <a:rPr lang="en-US" dirty="0"/>
              <a:t> versus </a:t>
            </a:r>
            <a:r>
              <a:rPr lang="en-US" dirty="0">
                <a:solidFill>
                  <a:srgbClr val="F85E08"/>
                </a:solidFill>
              </a:rPr>
              <a:t>Opinion </a:t>
            </a:r>
            <a:r>
              <a:rPr lang="en-US" dirty="0">
                <a:solidFill>
                  <a:srgbClr val="0000CC"/>
                </a:solidFill>
              </a:rPr>
              <a:t>[= subjectivity]</a:t>
            </a:r>
          </a:p>
          <a:p>
            <a:r>
              <a:rPr lang="en-US" dirty="0">
                <a:solidFill>
                  <a:srgbClr val="F85E08"/>
                </a:solidFill>
              </a:rPr>
              <a:t>Step 2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0000CC"/>
                </a:solidFill>
              </a:rPr>
              <a:t>N-P  Polarity Classification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Given an opinionated piece of text, the goal is to classify the opinion as falling under one of two opposing sentiment polarities </a:t>
            </a:r>
          </a:p>
          <a:p>
            <a:pPr lvl="2"/>
            <a:r>
              <a:rPr lang="en-US" dirty="0">
                <a:solidFill>
                  <a:srgbClr val="F85E08"/>
                </a:solidFill>
              </a:rPr>
              <a:t>N </a:t>
            </a:r>
            <a:r>
              <a:rPr lang="en-US" dirty="0">
                <a:solidFill>
                  <a:srgbClr val="0000CC"/>
                </a:solidFill>
              </a:rPr>
              <a:t>[= negative] versus </a:t>
            </a:r>
            <a:r>
              <a:rPr lang="en-US" dirty="0">
                <a:solidFill>
                  <a:srgbClr val="F85E08"/>
                </a:solidFill>
              </a:rPr>
              <a:t>P</a:t>
            </a:r>
            <a:r>
              <a:rPr lang="en-US" dirty="0">
                <a:solidFill>
                  <a:srgbClr val="0000CC"/>
                </a:solidFill>
              </a:rPr>
              <a:t> [= positive]</a:t>
            </a:r>
          </a:p>
        </p:txBody>
      </p:sp>
    </p:spTree>
    <p:extLst>
      <p:ext uri="{BB962C8B-B14F-4D97-AF65-F5344CB8AC3E}">
        <p14:creationId xmlns:p14="http://schemas.microsoft.com/office/powerpoint/2010/main" val="9115234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85E08"/>
                </a:solidFill>
              </a:rPr>
              <a:t>Step 3 </a:t>
            </a:r>
            <a:r>
              <a:rPr lang="en-US" dirty="0"/>
              <a:t>– Target Identification</a:t>
            </a:r>
          </a:p>
          <a:p>
            <a:pPr lvl="1"/>
            <a:r>
              <a:rPr lang="en-US" dirty="0"/>
              <a:t>The goal of this step is to accurately identify the target of the expressed sentiment (e.g., a person, a product, an event, etc.)</a:t>
            </a:r>
          </a:p>
          <a:p>
            <a:pPr lvl="2"/>
            <a:r>
              <a:rPr lang="en-US" dirty="0"/>
              <a:t>Level of difficulty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the application domain</a:t>
            </a:r>
          </a:p>
          <a:p>
            <a:r>
              <a:rPr lang="en-US" dirty="0">
                <a:solidFill>
                  <a:srgbClr val="F85E08"/>
                </a:solidFill>
              </a:rPr>
              <a:t>Step 4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0000CC"/>
                </a:solidFill>
              </a:rPr>
              <a:t>Collection and Aggregation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Once the sentiments of all text data points in the document are identified and calculated, they are to be aggregated</a:t>
            </a:r>
          </a:p>
          <a:p>
            <a:pPr lvl="2"/>
            <a:r>
              <a:rPr lang="en-US" dirty="0">
                <a:solidFill>
                  <a:srgbClr val="0000CC"/>
                </a:solidFill>
              </a:rPr>
              <a:t>Word </a:t>
            </a:r>
            <a:r>
              <a:rPr lang="en-US" dirty="0">
                <a:solidFill>
                  <a:srgbClr val="0000CC"/>
                </a:solidFill>
                <a:sym typeface="Wingdings" panose="05000000000000000000" pitchFamily="2" charset="2"/>
              </a:rPr>
              <a:t> Statement  Paragraph  Document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0529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 and </a:t>
            </a:r>
            <a:br>
              <a:rPr lang="en-US" dirty="0"/>
            </a:br>
            <a:r>
              <a:rPr lang="en-US" dirty="0"/>
              <a:t>Speech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93088" cy="4800600"/>
          </a:xfrm>
        </p:spPr>
        <p:txBody>
          <a:bodyPr/>
          <a:lstStyle/>
          <a:p>
            <a:r>
              <a:rPr lang="en-US" dirty="0"/>
              <a:t>Speech analytics – analysis of voice</a:t>
            </a:r>
          </a:p>
          <a:p>
            <a:pPr lvl="1"/>
            <a:r>
              <a:rPr lang="en-US" dirty="0"/>
              <a:t>Content versus other Voice Features</a:t>
            </a:r>
          </a:p>
          <a:p>
            <a:r>
              <a:rPr lang="en-US" dirty="0"/>
              <a:t>Two Approaches</a:t>
            </a:r>
          </a:p>
          <a:p>
            <a:pPr lvl="1"/>
            <a:r>
              <a:rPr lang="en-US" dirty="0">
                <a:solidFill>
                  <a:srgbClr val="F85E08"/>
                </a:solidFill>
              </a:rPr>
              <a:t>The Acoustic Approach</a:t>
            </a:r>
          </a:p>
          <a:p>
            <a:pPr lvl="2"/>
            <a:r>
              <a:rPr lang="en-US" dirty="0"/>
              <a:t>Intensity, Pitch, Jitter, Shimmer, etc.</a:t>
            </a:r>
          </a:p>
          <a:p>
            <a:pPr lvl="1"/>
            <a:r>
              <a:rPr lang="en-US" dirty="0">
                <a:solidFill>
                  <a:srgbClr val="F85E08"/>
                </a:solidFill>
              </a:rPr>
              <a:t>The Linguistic Approach</a:t>
            </a:r>
          </a:p>
          <a:p>
            <a:pPr lvl="2"/>
            <a:r>
              <a:rPr lang="en-US" dirty="0"/>
              <a:t>Lexical: words, phrases, etc. </a:t>
            </a:r>
          </a:p>
          <a:p>
            <a:pPr lvl="2"/>
            <a:r>
              <a:rPr lang="en-US" dirty="0"/>
              <a:t>Disfluencies: filled pauses, hesitation, restarts, etc. </a:t>
            </a:r>
          </a:p>
          <a:p>
            <a:pPr lvl="2"/>
            <a:r>
              <a:rPr lang="en-US" dirty="0"/>
              <a:t>Higher semantics: taxonomy/ontology, pragmatics</a:t>
            </a:r>
          </a:p>
          <a:p>
            <a:r>
              <a:rPr lang="en-US" dirty="0"/>
              <a:t>Many uses and use cases exist</a:t>
            </a:r>
          </a:p>
        </p:txBody>
      </p:sp>
    </p:spTree>
    <p:extLst>
      <p:ext uri="{BB962C8B-B14F-4D97-AF65-F5344CB8AC3E}">
        <p14:creationId xmlns:p14="http://schemas.microsoft.com/office/powerpoint/2010/main" val="153292753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55180130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8:</a:t>
            </a:r>
          </a:p>
          <a:p>
            <a:pPr eaLnBrk="1" hangingPunct="1">
              <a:defRPr/>
            </a:pPr>
            <a:r>
              <a:rPr lang="en-US" dirty="0"/>
              <a:t>Web Analytics, Web Mining, and Social Analytics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7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r>
              <a:rPr lang="en-US" dirty="0"/>
              <a:t>Characteristics of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4800600"/>
          </a:xfrm>
        </p:spPr>
        <p:txBody>
          <a:bodyPr/>
          <a:lstStyle/>
          <a:p>
            <a:r>
              <a:rPr lang="en-US" dirty="0"/>
              <a:t>Groupthink</a:t>
            </a:r>
          </a:p>
          <a:p>
            <a:r>
              <a:rPr lang="en-US" dirty="0"/>
              <a:t>Evaluating what-if scenarios</a:t>
            </a:r>
          </a:p>
          <a:p>
            <a:r>
              <a:rPr lang="en-US" dirty="0"/>
              <a:t>Experimentation with a real system!</a:t>
            </a:r>
          </a:p>
          <a:p>
            <a:r>
              <a:rPr lang="en-US" dirty="0"/>
              <a:t>Changes in the decision-making environment may occur continuously</a:t>
            </a:r>
          </a:p>
          <a:p>
            <a:r>
              <a:rPr lang="en-US" dirty="0"/>
              <a:t>Time pressure on the decision maker</a:t>
            </a:r>
          </a:p>
          <a:p>
            <a:r>
              <a:rPr lang="en-US" dirty="0"/>
              <a:t>Analyzing a problem takes time/money</a:t>
            </a:r>
          </a:p>
          <a:p>
            <a:r>
              <a:rPr lang="en-US" dirty="0"/>
              <a:t>Insufficient or too much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402241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Mining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Web is the largest repository of data</a:t>
            </a:r>
          </a:p>
          <a:p>
            <a:r>
              <a:rPr lang="en-US" sz="3200" dirty="0"/>
              <a:t>Data is in HTML, XML, text format</a:t>
            </a:r>
          </a:p>
          <a:p>
            <a:r>
              <a:rPr lang="en-US" sz="3200" dirty="0"/>
              <a:t>Challenges (of processing Web data)</a:t>
            </a:r>
          </a:p>
          <a:p>
            <a:pPr lvl="1"/>
            <a:r>
              <a:rPr lang="en-US" sz="2800" dirty="0"/>
              <a:t>The Web is too big for effective data mining</a:t>
            </a:r>
          </a:p>
          <a:p>
            <a:pPr lvl="1"/>
            <a:r>
              <a:rPr lang="en-US" sz="2800" dirty="0"/>
              <a:t>The Web is too complex</a:t>
            </a:r>
          </a:p>
          <a:p>
            <a:pPr lvl="1"/>
            <a:r>
              <a:rPr lang="en-US" sz="2800" dirty="0"/>
              <a:t>The Web is too dynamic</a:t>
            </a:r>
          </a:p>
          <a:p>
            <a:pPr lvl="1"/>
            <a:r>
              <a:rPr lang="en-US" sz="2800" dirty="0"/>
              <a:t>The Web is not specific to a domain</a:t>
            </a:r>
          </a:p>
          <a:p>
            <a:pPr lvl="1"/>
            <a:r>
              <a:rPr lang="en-US" sz="2800" dirty="0"/>
              <a:t>The Web has everything</a:t>
            </a:r>
            <a:endParaRPr lang="en-US" sz="1050" dirty="0"/>
          </a:p>
          <a:p>
            <a:r>
              <a:rPr lang="en-US" sz="3200" dirty="0">
                <a:solidFill>
                  <a:srgbClr val="FF3300"/>
                </a:solidFill>
              </a:rPr>
              <a:t>Opportunities and challenges are great! </a:t>
            </a:r>
          </a:p>
        </p:txBody>
      </p:sp>
    </p:spTree>
    <p:extLst>
      <p:ext uri="{BB962C8B-B14F-4D97-AF65-F5344CB8AC3E}">
        <p14:creationId xmlns:p14="http://schemas.microsoft.com/office/powerpoint/2010/main" val="8703926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5486400"/>
          </a:xfrm>
        </p:spPr>
        <p:txBody>
          <a:bodyPr/>
          <a:lstStyle/>
          <a:p>
            <a:r>
              <a:rPr lang="en-US" sz="30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mining </a:t>
            </a:r>
            <a:r>
              <a:rPr lang="en-US" sz="3000" dirty="0">
                <a:solidFill>
                  <a:srgbClr val="0000CC"/>
                </a:solidFill>
              </a:rPr>
              <a:t>(or Web data mining) is the </a:t>
            </a:r>
            <a:r>
              <a:rPr lang="en-US" sz="3000" u="sng" dirty="0">
                <a:solidFill>
                  <a:srgbClr val="0000CC"/>
                </a:solidFill>
              </a:rPr>
              <a:t>process</a:t>
            </a:r>
            <a:r>
              <a:rPr lang="en-US" sz="3000" dirty="0">
                <a:solidFill>
                  <a:srgbClr val="0000CC"/>
                </a:solidFill>
              </a:rPr>
              <a:t> of discovering intrinsic relationships from Web data (textual, linkage, or usage)</a:t>
            </a:r>
          </a:p>
          <a:p>
            <a:r>
              <a:rPr lang="en-US" sz="3000" dirty="0">
                <a:solidFill>
                  <a:srgbClr val="0000CC"/>
                </a:solidFill>
              </a:rPr>
              <a:t>Is it the same as data mining on data generated on the Internet?</a:t>
            </a:r>
          </a:p>
          <a:p>
            <a:r>
              <a:rPr lang="en-US" sz="3000" dirty="0">
                <a:solidFill>
                  <a:srgbClr val="0000CC"/>
                </a:solidFill>
              </a:rPr>
              <a:t>Web data?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Content, Link, Log, …</a:t>
            </a:r>
            <a:endParaRPr lang="en-US" sz="1800" dirty="0">
              <a:solidFill>
                <a:srgbClr val="0000CC"/>
              </a:solidFill>
            </a:endParaRPr>
          </a:p>
          <a:p>
            <a:r>
              <a:rPr lang="en-US" sz="3000" dirty="0">
                <a:solidFill>
                  <a:srgbClr val="0000CC"/>
                </a:solidFill>
              </a:rPr>
              <a:t>Web Mining versus Web Analytics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Look at the simple taxonomy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42331453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72" y="1524000"/>
            <a:ext cx="7674728" cy="4856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21624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Content/Structure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/>
              <a:t>Mining the textual content on the Web</a:t>
            </a:r>
          </a:p>
          <a:p>
            <a:r>
              <a:rPr lang="en-US" dirty="0"/>
              <a:t>Data collection via Web Crawlers/Spiders</a:t>
            </a:r>
          </a:p>
          <a:p>
            <a:pPr lvl="3"/>
            <a:endParaRPr lang="en-US" dirty="0"/>
          </a:p>
          <a:p>
            <a:r>
              <a:rPr lang="en-US" dirty="0"/>
              <a:t>Web pages include hyperlinks</a:t>
            </a:r>
          </a:p>
          <a:p>
            <a:pPr lvl="1"/>
            <a:r>
              <a:rPr lang="en-US" dirty="0"/>
              <a:t>Authoritative pages</a:t>
            </a:r>
          </a:p>
          <a:p>
            <a:pPr lvl="1"/>
            <a:r>
              <a:rPr lang="en-US" dirty="0"/>
              <a:t>Hubs </a:t>
            </a:r>
          </a:p>
          <a:p>
            <a:pPr lvl="1"/>
            <a:r>
              <a:rPr lang="en-US" dirty="0"/>
              <a:t>hyperlink-induced topic search (HITS) alg.</a:t>
            </a:r>
          </a:p>
        </p:txBody>
      </p:sp>
    </p:spTree>
    <p:extLst>
      <p:ext uri="{BB962C8B-B14F-4D97-AF65-F5344CB8AC3E}">
        <p14:creationId xmlns:p14="http://schemas.microsoft.com/office/powerpoint/2010/main" val="177375746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00600"/>
          </a:xfrm>
        </p:spPr>
        <p:txBody>
          <a:bodyPr/>
          <a:lstStyle/>
          <a:p>
            <a:r>
              <a:rPr lang="en-US" sz="3000" dirty="0"/>
              <a:t>Google, Bing, Yahoo, …</a:t>
            </a:r>
          </a:p>
          <a:p>
            <a:r>
              <a:rPr lang="en-US" sz="3000" dirty="0"/>
              <a:t>For what reason do you use search engines?</a:t>
            </a:r>
          </a:p>
          <a:p>
            <a:r>
              <a:rPr lang="en-US" sz="3000" dirty="0">
                <a:solidFill>
                  <a:srgbClr val="F85E08"/>
                </a:solidFill>
              </a:rPr>
              <a:t>Search engine </a:t>
            </a:r>
            <a:r>
              <a:rPr lang="en-US" sz="3000" dirty="0"/>
              <a:t>is a software program that searches for documents (Internet sites or files) based on the keywords (individual words, multi-word terms, or a complete sentence) that users have provided that have to do with the subject of their inquiry</a:t>
            </a:r>
          </a:p>
          <a:p>
            <a:r>
              <a:rPr lang="en-US" dirty="0"/>
              <a:t>They are the workhorses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195765723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</a:t>
            </a:r>
            <a:br>
              <a:rPr lang="en-US" dirty="0"/>
            </a:br>
            <a:r>
              <a:rPr lang="en-US" dirty="0"/>
              <a:t>Typical Internet Search Engine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7376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14253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Search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Cycle</a:t>
            </a:r>
          </a:p>
          <a:p>
            <a:pPr lvl="1"/>
            <a:r>
              <a:rPr lang="en-US" dirty="0"/>
              <a:t>Web Crawler</a:t>
            </a:r>
          </a:p>
          <a:p>
            <a:pPr lvl="1"/>
            <a:r>
              <a:rPr lang="en-US" dirty="0"/>
              <a:t>Document Indexer</a:t>
            </a:r>
          </a:p>
          <a:p>
            <a:pPr lvl="1"/>
            <a:r>
              <a:rPr lang="en-US" dirty="0"/>
              <a:t>Steps</a:t>
            </a:r>
          </a:p>
          <a:p>
            <a:pPr lvl="2"/>
            <a:r>
              <a:rPr lang="en-US" dirty="0">
                <a:solidFill>
                  <a:srgbClr val="F85E08"/>
                </a:solidFill>
              </a:rPr>
              <a:t>Step 1 </a:t>
            </a:r>
            <a:r>
              <a:rPr lang="en-US" dirty="0"/>
              <a:t>– Pre-Processing the Documents</a:t>
            </a:r>
          </a:p>
          <a:p>
            <a:pPr lvl="3"/>
            <a:r>
              <a:rPr lang="en-US" dirty="0"/>
              <a:t>Collecting, organizing, and storing</a:t>
            </a:r>
          </a:p>
          <a:p>
            <a:pPr lvl="2"/>
            <a:r>
              <a:rPr lang="en-US" dirty="0">
                <a:solidFill>
                  <a:srgbClr val="F85E08"/>
                </a:solidFill>
              </a:rPr>
              <a:t>Step 2</a:t>
            </a:r>
            <a:r>
              <a:rPr lang="en-US" dirty="0"/>
              <a:t> – Parsing the Documents</a:t>
            </a:r>
          </a:p>
          <a:p>
            <a:pPr lvl="2"/>
            <a:r>
              <a:rPr lang="en-US" dirty="0">
                <a:solidFill>
                  <a:srgbClr val="F85E08"/>
                </a:solidFill>
              </a:rPr>
              <a:t>Step 3</a:t>
            </a:r>
            <a:r>
              <a:rPr lang="en-US" dirty="0"/>
              <a:t> – Creating the Term-by-Document Matrix</a:t>
            </a:r>
          </a:p>
          <a:p>
            <a:pPr lvl="3"/>
            <a:r>
              <a:rPr lang="en-US" dirty="0"/>
              <a:t>How to represent the values (numeric, binary, …)</a:t>
            </a:r>
          </a:p>
          <a:p>
            <a:pPr lvl="3"/>
            <a:r>
              <a:rPr lang="en-US" dirty="0"/>
              <a:t>Term Frequency / Inverse Document Frequency</a:t>
            </a:r>
          </a:p>
        </p:txBody>
      </p:sp>
    </p:spTree>
    <p:extLst>
      <p:ext uri="{BB962C8B-B14F-4D97-AF65-F5344CB8AC3E}">
        <p14:creationId xmlns:p14="http://schemas.microsoft.com/office/powerpoint/2010/main" val="51486617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Search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 startAt="2"/>
            </a:pPr>
            <a:r>
              <a:rPr lang="en-US" sz="36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Cycle</a:t>
            </a:r>
          </a:p>
          <a:p>
            <a:pPr lvl="1"/>
            <a:r>
              <a:rPr lang="en-US" dirty="0"/>
              <a:t>Query Analyzer</a:t>
            </a:r>
          </a:p>
          <a:p>
            <a:pPr lvl="1"/>
            <a:r>
              <a:rPr lang="en-US" dirty="0"/>
              <a:t>Document Matcher/Ranker</a:t>
            </a:r>
          </a:p>
          <a:p>
            <a:pPr lvl="3"/>
            <a:endParaRPr lang="en-US" dirty="0"/>
          </a:p>
          <a:p>
            <a:r>
              <a:rPr lang="en-US" sz="3600" dirty="0"/>
              <a:t>How does Google do it?</a:t>
            </a:r>
          </a:p>
          <a:p>
            <a:pPr lvl="1"/>
            <a:r>
              <a:rPr lang="en-US" dirty="0"/>
              <a:t>Googlebot</a:t>
            </a:r>
          </a:p>
          <a:p>
            <a:pPr lvl="1"/>
            <a:r>
              <a:rPr lang="en-US" dirty="0"/>
              <a:t>Google indexer</a:t>
            </a:r>
          </a:p>
          <a:p>
            <a:pPr lvl="1"/>
            <a:r>
              <a:rPr lang="en-US" dirty="0"/>
              <a:t>Google Query Processor</a:t>
            </a:r>
          </a:p>
        </p:txBody>
      </p:sp>
    </p:spTree>
    <p:extLst>
      <p:ext uri="{BB962C8B-B14F-4D97-AF65-F5344CB8AC3E}">
        <p14:creationId xmlns:p14="http://schemas.microsoft.com/office/powerpoint/2010/main" val="114417265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16862" cy="1139824"/>
          </a:xfrm>
        </p:spPr>
        <p:txBody>
          <a:bodyPr/>
          <a:lstStyle/>
          <a:p>
            <a:r>
              <a:rPr lang="en-US" dirty="0"/>
              <a:t>Search Engine Optimization (SEO)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00600"/>
          </a:xfrm>
        </p:spPr>
        <p:txBody>
          <a:bodyPr/>
          <a:lstStyle/>
          <a:p>
            <a:r>
              <a:rPr lang="en-US" sz="2800" dirty="0"/>
              <a:t>It is the intentional activity of affecting the visibility of an e-commerce site or a Web site in a search engine’s natural (unpaid or organic) search results</a:t>
            </a:r>
          </a:p>
          <a:p>
            <a:r>
              <a:rPr lang="en-US" sz="2800" dirty="0"/>
              <a:t>Part of an Internet marketing strategy</a:t>
            </a:r>
          </a:p>
          <a:p>
            <a:r>
              <a:rPr lang="en-US" sz="2800" dirty="0"/>
              <a:t>Based on knowing how a search engine works </a:t>
            </a:r>
          </a:p>
          <a:p>
            <a:pPr lvl="1"/>
            <a:r>
              <a:rPr lang="en-US" sz="2400" dirty="0"/>
              <a:t>Content, HTML, keywords, external links, …</a:t>
            </a:r>
          </a:p>
          <a:p>
            <a:r>
              <a:rPr lang="en-US" sz="2800" dirty="0"/>
              <a:t>Indexing based on …</a:t>
            </a:r>
          </a:p>
          <a:p>
            <a:pPr lvl="1"/>
            <a:r>
              <a:rPr lang="en-US" sz="2400" dirty="0"/>
              <a:t>Webmaster submission of URL</a:t>
            </a:r>
          </a:p>
          <a:p>
            <a:pPr lvl="1"/>
            <a:r>
              <a:rPr lang="en-US" sz="2400" dirty="0"/>
              <a:t>Proactively and continuously crawling the Web</a:t>
            </a:r>
          </a:p>
        </p:txBody>
      </p:sp>
    </p:spTree>
    <p:extLst>
      <p:ext uri="{BB962C8B-B14F-4D97-AF65-F5344CB8AC3E}">
        <p14:creationId xmlns:p14="http://schemas.microsoft.com/office/powerpoint/2010/main" val="154123734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15 Most Popular Search Engines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0000CC"/>
                </a:solidFill>
              </a:rPr>
              <a:t>by eBizMBA, March 2013</a:t>
            </a:r>
            <a:r>
              <a:rPr lang="en-US" sz="32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447800"/>
            <a:ext cx="59721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4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environment in which organizations operate today is becoming more and more complex, creating </a:t>
            </a:r>
          </a:p>
          <a:p>
            <a:pPr lvl="1"/>
            <a:r>
              <a:rPr lang="en-US" dirty="0"/>
              <a:t>opportunities, and</a:t>
            </a:r>
          </a:p>
          <a:p>
            <a:pPr lvl="1"/>
            <a:r>
              <a:rPr lang="en-US" dirty="0"/>
              <a:t>problems.</a:t>
            </a:r>
          </a:p>
          <a:p>
            <a:pPr lvl="1"/>
            <a:r>
              <a:rPr lang="en-US" dirty="0"/>
              <a:t>Example: globalization.</a:t>
            </a:r>
          </a:p>
          <a:p>
            <a:r>
              <a:rPr lang="en-US" dirty="0"/>
              <a:t>Business environment factors: </a:t>
            </a:r>
          </a:p>
          <a:p>
            <a:pPr lvl="1"/>
            <a:r>
              <a:rPr lang="en-US" dirty="0"/>
              <a:t>markets, consumer demands, technology, and societal… </a:t>
            </a:r>
          </a:p>
        </p:txBody>
      </p:sp>
    </p:spTree>
    <p:extLst>
      <p:ext uri="{BB962C8B-B14F-4D97-AF65-F5344CB8AC3E}">
        <p14:creationId xmlns:p14="http://schemas.microsoft.com/office/powerpoint/2010/main" val="230826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r>
              <a:rPr lang="en-US" dirty="0"/>
              <a:t>Characteristics of Decision Making </a:t>
            </a:r>
            <a:br>
              <a:rPr lang="en-US" dirty="0"/>
            </a:br>
            <a:r>
              <a:rPr lang="en-US" dirty="0"/>
              <a:t>Decision Support Systems (DSS)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39052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Dissecting DSS into its main concepts </a:t>
            </a:r>
            <a:r>
              <a:rPr lang="en-US" sz="3600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sz="3600" b="0" dirty="0">
              <a:solidFill>
                <a:srgbClr val="F85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400" b="0" dirty="0"/>
          </a:p>
          <a:p>
            <a:pPr algn="l"/>
            <a:r>
              <a:rPr lang="en-US" sz="32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successful DSS requires a thorough understanding of these concepts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1752600"/>
            <a:ext cx="3714750" cy="429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39153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</a:t>
            </a:r>
            <a:br>
              <a:rPr lang="en-US" dirty="0"/>
            </a:br>
            <a:r>
              <a:rPr lang="en-US" dirty="0"/>
              <a:t>Search Engine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engine recommended techniques (White-Hat SEO)</a:t>
            </a:r>
          </a:p>
          <a:p>
            <a:pPr lvl="1"/>
            <a:r>
              <a:rPr lang="en-US" dirty="0"/>
              <a:t>Producing results based on good site design, accurate content (for users, not engines) </a:t>
            </a:r>
          </a:p>
          <a:p>
            <a:r>
              <a:rPr lang="en-US" dirty="0"/>
              <a:t>Search engine disapproved techniques (Black-Hat SEO)</a:t>
            </a:r>
          </a:p>
          <a:p>
            <a:pPr lvl="1"/>
            <a:r>
              <a:rPr lang="en-US" dirty="0"/>
              <a:t>Spamdexing? (search spam, search engine spam, or search engine poisoning)</a:t>
            </a:r>
          </a:p>
          <a:p>
            <a:pPr lvl="1"/>
            <a:r>
              <a:rPr lang="en-US" dirty="0"/>
              <a:t>Deception (what is shown is different to human and machine/spider)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610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Usage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 Web Ana</a:t>
            </a:r>
            <a:r>
              <a:rPr lang="en-US" dirty="0">
                <a:sym typeface="Wingdings" panose="05000000000000000000" pitchFamily="2" charset="2"/>
              </a:rPr>
              <a:t>lytics!</a:t>
            </a:r>
            <a:endParaRPr lang="en-US" sz="3200" dirty="0"/>
          </a:p>
          <a:p>
            <a:r>
              <a:rPr lang="en-US" sz="3200" dirty="0"/>
              <a:t>Extraction of information from data generated through Web page visits and transactions…</a:t>
            </a:r>
          </a:p>
          <a:p>
            <a:pPr lvl="1"/>
            <a:r>
              <a:rPr lang="en-US" sz="2800" dirty="0"/>
              <a:t>data stored in server access logs, referrer logs, agent logs, and client-side cookies</a:t>
            </a:r>
          </a:p>
          <a:p>
            <a:pPr lvl="1"/>
            <a:r>
              <a:rPr lang="en-US" sz="2800" dirty="0"/>
              <a:t>user characteristics and usage profiles</a:t>
            </a:r>
          </a:p>
          <a:p>
            <a:pPr lvl="1"/>
            <a:r>
              <a:rPr lang="en-US" sz="2800" dirty="0"/>
              <a:t>metadata, such as page attributes, content attributes, and usage data</a:t>
            </a:r>
          </a:p>
          <a:p>
            <a:r>
              <a:rPr lang="en-US" sz="3200" dirty="0"/>
              <a:t>Clickstream data, clickstream analysis</a:t>
            </a:r>
            <a:endParaRPr lang="en-US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4945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Usage Mining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00600"/>
          </a:xfrm>
        </p:spPr>
        <p:txBody>
          <a:bodyPr/>
          <a:lstStyle/>
          <a:p>
            <a:r>
              <a:rPr lang="en-US" sz="2800" dirty="0"/>
              <a:t>Web usage mining applications</a:t>
            </a:r>
          </a:p>
          <a:p>
            <a:pPr lvl="1"/>
            <a:r>
              <a:rPr lang="en-US" sz="2400" dirty="0"/>
              <a:t>Determine the lifetime value of clients</a:t>
            </a:r>
          </a:p>
          <a:p>
            <a:pPr lvl="1"/>
            <a:r>
              <a:rPr lang="en-US" sz="2400" dirty="0"/>
              <a:t>Design cross-marketing strategies across products</a:t>
            </a:r>
          </a:p>
          <a:p>
            <a:pPr lvl="1"/>
            <a:r>
              <a:rPr lang="en-US" sz="2400" dirty="0"/>
              <a:t>Evaluate promotional campaigns</a:t>
            </a:r>
          </a:p>
          <a:p>
            <a:pPr lvl="1"/>
            <a:r>
              <a:rPr lang="en-US" sz="2400" dirty="0"/>
              <a:t>Target electronic ads and coupons at user groups based on user access patterns</a:t>
            </a:r>
          </a:p>
          <a:p>
            <a:pPr lvl="1"/>
            <a:r>
              <a:rPr lang="en-US" sz="2400" dirty="0"/>
              <a:t>Predict user behavior based on previously learned rules and users' profiles</a:t>
            </a:r>
          </a:p>
          <a:p>
            <a:pPr lvl="1"/>
            <a:r>
              <a:rPr lang="en-US" sz="2400" dirty="0"/>
              <a:t>Present dynamic information to users based on their interests and profiles</a:t>
            </a:r>
          </a:p>
          <a:p>
            <a:pPr lvl="1"/>
            <a:r>
              <a:rPr lang="en-US" sz="2400" dirty="0"/>
              <a:t>…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754604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Usage Mining </a:t>
            </a:r>
            <a:br>
              <a:rPr lang="en-US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0000CC"/>
                </a:solidFill>
              </a:rPr>
              <a:t>Clickstream Analysis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19960"/>
            <a:ext cx="8638312" cy="35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63217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r>
              <a:rPr lang="en-US" sz="2800" dirty="0"/>
              <a:t>Provides near-real-time data to deliver invaluable information to …</a:t>
            </a:r>
          </a:p>
          <a:p>
            <a:pPr lvl="1"/>
            <a:r>
              <a:rPr lang="en-US" sz="2400" dirty="0"/>
              <a:t>Improve site usability</a:t>
            </a:r>
          </a:p>
          <a:p>
            <a:pPr lvl="1"/>
            <a:r>
              <a:rPr lang="en-US" sz="2400" dirty="0"/>
              <a:t>Manage marketing efforts</a:t>
            </a:r>
          </a:p>
          <a:p>
            <a:pPr lvl="1"/>
            <a:r>
              <a:rPr lang="en-US" sz="2400" dirty="0"/>
              <a:t>Better document ROI, …</a:t>
            </a:r>
          </a:p>
          <a:p>
            <a:r>
              <a:rPr lang="en-US" sz="2800" dirty="0"/>
              <a:t>Web analytics metric categories:</a:t>
            </a:r>
          </a:p>
          <a:p>
            <a:pPr lvl="1"/>
            <a:r>
              <a:rPr lang="en-US" sz="2400" dirty="0">
                <a:solidFill>
                  <a:srgbClr val="F85E08"/>
                </a:solidFill>
              </a:rPr>
              <a:t>Web site usability: </a:t>
            </a:r>
            <a:r>
              <a:rPr lang="en-US" sz="2400" dirty="0"/>
              <a:t>How were they using my Web site?</a:t>
            </a:r>
          </a:p>
          <a:p>
            <a:pPr lvl="1"/>
            <a:r>
              <a:rPr lang="en-US" sz="2400" dirty="0">
                <a:solidFill>
                  <a:srgbClr val="F85E08"/>
                </a:solidFill>
              </a:rPr>
              <a:t>Traffic sources: </a:t>
            </a:r>
            <a:r>
              <a:rPr lang="en-US" sz="2400" dirty="0"/>
              <a:t>Where did they come from?</a:t>
            </a:r>
          </a:p>
          <a:p>
            <a:pPr lvl="1"/>
            <a:r>
              <a:rPr lang="en-US" sz="2400" dirty="0">
                <a:solidFill>
                  <a:srgbClr val="F85E08"/>
                </a:solidFill>
              </a:rPr>
              <a:t>Visitor profiles: </a:t>
            </a:r>
            <a:r>
              <a:rPr lang="en-US" sz="2400" dirty="0"/>
              <a:t>What do my visitors look like?</a:t>
            </a:r>
          </a:p>
          <a:p>
            <a:pPr lvl="1"/>
            <a:r>
              <a:rPr lang="en-US" sz="2400" dirty="0">
                <a:solidFill>
                  <a:srgbClr val="F85E08"/>
                </a:solidFill>
              </a:rPr>
              <a:t>Conversion statistics: </a:t>
            </a:r>
            <a:r>
              <a:rPr lang="en-US" sz="2400" dirty="0"/>
              <a:t>What does all this mean for the business?</a:t>
            </a:r>
          </a:p>
        </p:txBody>
      </p:sp>
    </p:spTree>
    <p:extLst>
      <p:ext uri="{BB962C8B-B14F-4D97-AF65-F5344CB8AC3E}">
        <p14:creationId xmlns:p14="http://schemas.microsoft.com/office/powerpoint/2010/main" val="76934775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Metrics</a:t>
            </a:r>
            <a:br>
              <a:rPr lang="en-US" dirty="0"/>
            </a:br>
            <a:r>
              <a:rPr lang="en-US" dirty="0"/>
              <a:t>- Web Site Usability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3657600" cy="3886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SzPct val="80000"/>
              <a:buNone/>
            </a:pP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Site Usability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Page views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Time on site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Downloads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Click map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Click paths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828800"/>
            <a:ext cx="4191000" cy="3886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9pPr>
          </a:lstStyle>
          <a:p>
            <a:pPr marL="0" indent="0">
              <a:buSzPct val="80000"/>
              <a:buFont typeface="Wingdings" pitchFamily="2" charset="2"/>
              <a:buNone/>
            </a:pPr>
            <a:r>
              <a:rPr lang="en-US" b="0" kern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Source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Referral Web sites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Search engines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Direct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Offline campaigns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Online campaigns</a:t>
            </a:r>
          </a:p>
        </p:txBody>
      </p:sp>
    </p:spTree>
    <p:extLst>
      <p:ext uri="{BB962C8B-B14F-4D97-AF65-F5344CB8AC3E}">
        <p14:creationId xmlns:p14="http://schemas.microsoft.com/office/powerpoint/2010/main" val="42861247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Metrics</a:t>
            </a:r>
            <a:br>
              <a:rPr lang="en-US" dirty="0"/>
            </a:br>
            <a:r>
              <a:rPr lang="en-US" dirty="0"/>
              <a:t>- Web Site Usability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114800" cy="3886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SzPct val="80000"/>
              <a:buNone/>
            </a:pP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 Profiles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Keywords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Content groupings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Geography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Time of day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/>
              <a:t>Landing page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828800"/>
            <a:ext cx="4419600" cy="3886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9pPr>
          </a:lstStyle>
          <a:p>
            <a:pPr marL="0" indent="0">
              <a:buSzPct val="80000"/>
              <a:buFont typeface="Wingdings" pitchFamily="2" charset="2"/>
              <a:buNone/>
            </a:pPr>
            <a:r>
              <a:rPr lang="en-US" b="0" kern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Statistics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New visitors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Returning visitors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Leads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Sales/conversions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b="0" kern="0" dirty="0"/>
              <a:t>Abandonment rates</a:t>
            </a:r>
          </a:p>
        </p:txBody>
      </p:sp>
    </p:spTree>
    <p:extLst>
      <p:ext uri="{BB962C8B-B14F-4D97-AF65-F5344CB8AC3E}">
        <p14:creationId xmlns:p14="http://schemas.microsoft.com/office/powerpoint/2010/main" val="102963125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00600"/>
          </a:xfrm>
        </p:spPr>
        <p:txBody>
          <a:bodyPr/>
          <a:lstStyle/>
          <a:p>
            <a:r>
              <a:rPr lang="en-US" sz="2800" dirty="0"/>
              <a:t>Plenty of them exist, and numbers are increasing (</a:t>
            </a:r>
            <a:r>
              <a:rPr lang="en-US" sz="2400" dirty="0"/>
              <a:t>Web-based versus downloadable)</a:t>
            </a:r>
          </a:p>
          <a:p>
            <a:pPr lvl="1"/>
            <a:r>
              <a:rPr lang="en-US" sz="2400" dirty="0"/>
              <a:t>Google Web Analytics (google.com/analytics)</a:t>
            </a:r>
          </a:p>
          <a:p>
            <a:pPr lvl="1"/>
            <a:r>
              <a:rPr lang="en-US" sz="2400" dirty="0"/>
              <a:t>Yahoo! Web Analytics (web.analytics.yahoo.com)</a:t>
            </a:r>
          </a:p>
          <a:p>
            <a:pPr lvl="1"/>
            <a:r>
              <a:rPr lang="en-US" sz="2400" dirty="0"/>
              <a:t>Open Web Analytics (openwebanalytics.com)</a:t>
            </a:r>
          </a:p>
          <a:p>
            <a:pPr lvl="1"/>
            <a:r>
              <a:rPr lang="en-US" sz="2400" dirty="0"/>
              <a:t>Piwik (PIWIK.ORG)</a:t>
            </a:r>
          </a:p>
          <a:p>
            <a:pPr lvl="1"/>
            <a:r>
              <a:rPr lang="en-US" sz="2400" dirty="0"/>
              <a:t>FireStats (firestats.cc)</a:t>
            </a:r>
          </a:p>
          <a:p>
            <a:pPr lvl="1"/>
            <a:r>
              <a:rPr lang="en-US" sz="2400" dirty="0"/>
              <a:t>Site Meter (sitemeter.com)</a:t>
            </a:r>
          </a:p>
          <a:p>
            <a:pPr lvl="1"/>
            <a:r>
              <a:rPr lang="en-US" sz="2400" dirty="0"/>
              <a:t>Woopra (woopra.com)</a:t>
            </a:r>
          </a:p>
          <a:p>
            <a:pPr lvl="1"/>
            <a:r>
              <a:rPr lang="en-US" sz="2400" dirty="0"/>
              <a:t>AWStats (awstats.org)</a:t>
            </a:r>
          </a:p>
          <a:p>
            <a:pPr lvl="1"/>
            <a:r>
              <a:rPr lang="en-US" sz="2400" dirty="0"/>
              <a:t>Snoop (reinvigorate.net) …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922483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Analytics</a:t>
            </a:r>
            <a:br>
              <a:rPr lang="en-US" dirty="0"/>
            </a:br>
            <a:r>
              <a:rPr lang="en-US" dirty="0"/>
              <a:t>Social Network Analysis</a:t>
            </a:r>
          </a:p>
        </p:txBody>
      </p:sp>
      <p:pic>
        <p:nvPicPr>
          <p:cNvPr id="7170" name="Picture 2" descr="http://upload.wikimedia.org/wikipedia/commons/7/70/Social_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4086"/>
            <a:ext cx="399464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Network </a:t>
            </a:r>
            <a:r>
              <a:rPr lang="en-US" dirty="0"/>
              <a:t>- social structure composed of individuals linked to each other</a:t>
            </a:r>
          </a:p>
          <a:p>
            <a:r>
              <a:rPr lang="en-US" dirty="0"/>
              <a:t>Analysis of social dynamics</a:t>
            </a:r>
          </a:p>
          <a:p>
            <a:r>
              <a:rPr lang="en-US" dirty="0"/>
              <a:t>Interdisciplinary field</a:t>
            </a:r>
          </a:p>
          <a:p>
            <a:pPr lvl="1"/>
            <a:r>
              <a:rPr lang="en-US" dirty="0"/>
              <a:t>Social psychology</a:t>
            </a:r>
          </a:p>
          <a:p>
            <a:pPr lvl="1"/>
            <a:r>
              <a:rPr lang="en-US" dirty="0"/>
              <a:t>Sociology </a:t>
            </a:r>
          </a:p>
          <a:p>
            <a:pPr lvl="1"/>
            <a:r>
              <a:rPr lang="en-US" dirty="0"/>
              <a:t>Statistics</a:t>
            </a:r>
          </a:p>
          <a:p>
            <a:pPr lvl="1"/>
            <a:r>
              <a:rPr lang="en-US" dirty="0"/>
              <a:t>Graph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5594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7/70/Social_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04078"/>
            <a:ext cx="3200400" cy="26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Analytics</a:t>
            </a:r>
            <a:br>
              <a:rPr lang="en-US" dirty="0"/>
            </a:br>
            <a:r>
              <a:rPr lang="en-US" dirty="0"/>
              <a:t>Social 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524000"/>
            <a:ext cx="8229601" cy="4800600"/>
          </a:xfrm>
        </p:spPr>
        <p:txBody>
          <a:bodyPr/>
          <a:lstStyle/>
          <a:p>
            <a:r>
              <a:rPr lang="en-US" dirty="0">
                <a:solidFill>
                  <a:srgbClr val="F85E08"/>
                </a:solidFill>
              </a:rPr>
              <a:t>Social Networks </a:t>
            </a:r>
            <a:r>
              <a:rPr lang="en-US" dirty="0">
                <a:solidFill>
                  <a:srgbClr val="0000CC"/>
                </a:solidFill>
              </a:rPr>
              <a:t>help study </a:t>
            </a:r>
            <a:r>
              <a:rPr lang="en-US" dirty="0"/>
              <a:t>relationships between individuals, groups, organizations, societies</a:t>
            </a:r>
          </a:p>
          <a:p>
            <a:pPr lvl="1"/>
            <a:r>
              <a:rPr lang="en-US" sz="2600" dirty="0">
                <a:solidFill>
                  <a:srgbClr val="0000CC"/>
                </a:solidFill>
              </a:rPr>
              <a:t>Self organizing</a:t>
            </a:r>
          </a:p>
          <a:p>
            <a:pPr lvl="1"/>
            <a:r>
              <a:rPr lang="en-US" sz="2600" dirty="0">
                <a:solidFill>
                  <a:srgbClr val="0000CC"/>
                </a:solidFill>
              </a:rPr>
              <a:t>Emergent</a:t>
            </a:r>
          </a:p>
          <a:p>
            <a:pPr lvl="1"/>
            <a:r>
              <a:rPr lang="en-US" sz="2600" dirty="0">
                <a:solidFill>
                  <a:srgbClr val="0000CC"/>
                </a:solidFill>
              </a:rPr>
              <a:t>Complex</a:t>
            </a:r>
          </a:p>
          <a:p>
            <a:r>
              <a:rPr lang="en-US" dirty="0"/>
              <a:t>Typical social network types</a:t>
            </a:r>
          </a:p>
          <a:p>
            <a:pPr lvl="1"/>
            <a:r>
              <a:rPr lang="en-US" dirty="0"/>
              <a:t>Communication networks, community networks, criminal networks, innovation networks, … </a:t>
            </a:r>
          </a:p>
        </p:txBody>
      </p:sp>
    </p:spTree>
    <p:extLst>
      <p:ext uri="{BB962C8B-B14F-4D97-AF65-F5344CB8AC3E}">
        <p14:creationId xmlns:p14="http://schemas.microsoft.com/office/powerpoint/2010/main" val="195321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800600"/>
          </a:xfrm>
        </p:spPr>
        <p:txBody>
          <a:bodyPr/>
          <a:lstStyle/>
          <a:p>
            <a:r>
              <a:rPr lang="en-US" dirty="0"/>
              <a:t>A process of choosing among two or more alternative courses of action for the purpose of attaining a goal(s)</a:t>
            </a:r>
          </a:p>
          <a:p>
            <a:r>
              <a:rPr lang="en-US" dirty="0"/>
              <a:t>Managerial decision making is synonymous with the entire management process </a:t>
            </a:r>
            <a:r>
              <a:rPr lang="en-US" sz="2800" i="1" dirty="0">
                <a:solidFill>
                  <a:srgbClr val="F85E08"/>
                </a:solidFill>
              </a:rPr>
              <a:t>- Simon (1977)</a:t>
            </a:r>
            <a:endParaRPr lang="en-US" i="1" dirty="0">
              <a:solidFill>
                <a:srgbClr val="F85E08"/>
              </a:solidFill>
            </a:endParaRPr>
          </a:p>
          <a:p>
            <a:r>
              <a:rPr lang="en-US" dirty="0"/>
              <a:t>Example: Planning</a:t>
            </a:r>
          </a:p>
          <a:p>
            <a:pPr lvl="1"/>
            <a:r>
              <a:rPr lang="en-US" dirty="0"/>
              <a:t>What should be done? When? Where? Why? How? By whom?</a:t>
            </a:r>
          </a:p>
          <a:p>
            <a:pPr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7007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7/70/Social_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04377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Analytics</a:t>
            </a:r>
            <a:br>
              <a:rPr lang="en-US" dirty="0"/>
            </a:br>
            <a:r>
              <a:rPr lang="en-US" dirty="0"/>
              <a:t>Social Network Analysis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524000"/>
            <a:ext cx="5562601" cy="4800600"/>
          </a:xfrm>
        </p:spPr>
        <p:txBody>
          <a:bodyPr/>
          <a:lstStyle/>
          <a:p>
            <a:r>
              <a:rPr lang="en-US" dirty="0">
                <a:solidFill>
                  <a:srgbClr val="F85E08"/>
                </a:solidFill>
              </a:rPr>
              <a:t>Connections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Homophily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Multiplexity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Network closure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Propinquity</a:t>
            </a:r>
          </a:p>
          <a:p>
            <a:r>
              <a:rPr lang="en-US" dirty="0">
                <a:solidFill>
                  <a:srgbClr val="F85E08"/>
                </a:solidFill>
              </a:rPr>
              <a:t>Segmentation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Cliques and social circles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Clustering coefficient</a:t>
            </a:r>
          </a:p>
          <a:p>
            <a:pPr lvl="1"/>
            <a:r>
              <a:rPr lang="en-US" dirty="0">
                <a:solidFill>
                  <a:srgbClr val="0000CC"/>
                </a:solidFill>
              </a:rPr>
              <a:t>Cohesion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599" y="1524000"/>
            <a:ext cx="35814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9pPr>
          </a:lstStyle>
          <a:p>
            <a:r>
              <a:rPr lang="en-US" b="0" kern="0" dirty="0">
                <a:solidFill>
                  <a:srgbClr val="F85E08"/>
                </a:solidFill>
              </a:rPr>
              <a:t>Distribution</a:t>
            </a:r>
          </a:p>
          <a:p>
            <a:pPr lvl="1"/>
            <a:r>
              <a:rPr lang="en-US" b="0" kern="0" dirty="0">
                <a:solidFill>
                  <a:srgbClr val="0000CC"/>
                </a:solidFill>
              </a:rPr>
              <a:t>Bridge</a:t>
            </a:r>
          </a:p>
          <a:p>
            <a:pPr lvl="1"/>
            <a:r>
              <a:rPr lang="en-US" b="0" kern="0" dirty="0">
                <a:solidFill>
                  <a:srgbClr val="0000CC"/>
                </a:solidFill>
              </a:rPr>
              <a:t>Centrality</a:t>
            </a:r>
          </a:p>
          <a:p>
            <a:pPr lvl="1"/>
            <a:r>
              <a:rPr lang="en-US" b="0" kern="0" dirty="0">
                <a:solidFill>
                  <a:srgbClr val="0000CC"/>
                </a:solidFill>
              </a:rPr>
              <a:t>Density</a:t>
            </a:r>
          </a:p>
          <a:p>
            <a:pPr lvl="1"/>
            <a:r>
              <a:rPr lang="en-US" b="0" kern="0" dirty="0">
                <a:solidFill>
                  <a:srgbClr val="0000CC"/>
                </a:solidFill>
              </a:rPr>
              <a:t>Structural holes</a:t>
            </a:r>
          </a:p>
          <a:p>
            <a:pPr lvl="1"/>
            <a:r>
              <a:rPr lang="en-US" b="0" kern="0" dirty="0">
                <a:solidFill>
                  <a:srgbClr val="0000CC"/>
                </a:solidFill>
              </a:rPr>
              <a:t>Tie strength</a:t>
            </a:r>
          </a:p>
        </p:txBody>
      </p:sp>
    </p:spTree>
    <p:extLst>
      <p:ext uri="{BB962C8B-B14F-4D97-AF65-F5344CB8AC3E}">
        <p14:creationId xmlns:p14="http://schemas.microsoft.com/office/powerpoint/2010/main" val="120754349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</a:t>
            </a:r>
            <a:br>
              <a:rPr lang="en-US" dirty="0"/>
            </a:br>
            <a:r>
              <a:rPr lang="en-US" dirty="0"/>
              <a:t>Definitions and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00600"/>
          </a:xfrm>
        </p:spPr>
        <p:txBody>
          <a:bodyPr/>
          <a:lstStyle/>
          <a:p>
            <a:r>
              <a:rPr lang="en-US" dirty="0"/>
              <a:t>Enabling technologies of social interactions among people</a:t>
            </a:r>
          </a:p>
          <a:p>
            <a:r>
              <a:rPr lang="en-US" dirty="0"/>
              <a:t>Relies on enabling technologies of Web 2.0</a:t>
            </a:r>
          </a:p>
          <a:p>
            <a:r>
              <a:rPr lang="en-US" dirty="0"/>
              <a:t>Takes on many different forms</a:t>
            </a:r>
          </a:p>
          <a:p>
            <a:pPr lvl="1"/>
            <a:r>
              <a:rPr lang="en-US" dirty="0"/>
              <a:t>Internet forums, Web logs, social blogs, microblogging, wikis, social networks, podcasts, pictures, video, and product reviews</a:t>
            </a:r>
          </a:p>
          <a:p>
            <a:r>
              <a:rPr lang="en-US" dirty="0"/>
              <a:t>Different types of social media </a:t>
            </a:r>
          </a:p>
          <a:p>
            <a:pPr lvl="1"/>
            <a:r>
              <a:rPr lang="en-US" dirty="0"/>
              <a:t>Based on </a:t>
            </a:r>
            <a:r>
              <a:rPr lang="en-US" dirty="0">
                <a:solidFill>
                  <a:srgbClr val="F85E08"/>
                </a:solidFill>
              </a:rPr>
              <a:t>media research </a:t>
            </a:r>
            <a:r>
              <a:rPr lang="en-US" dirty="0"/>
              <a:t>and </a:t>
            </a:r>
            <a:r>
              <a:rPr lang="en-US" dirty="0">
                <a:solidFill>
                  <a:srgbClr val="F85E08"/>
                </a:solidFill>
              </a:rPr>
              <a:t>social process </a:t>
            </a:r>
          </a:p>
        </p:txBody>
      </p:sp>
    </p:spTree>
    <p:extLst>
      <p:ext uri="{BB962C8B-B14F-4D97-AF65-F5344CB8AC3E}">
        <p14:creationId xmlns:p14="http://schemas.microsoft.com/office/powerpoint/2010/main" val="146302270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00600"/>
          </a:xfrm>
        </p:spPr>
        <p:txBody>
          <a:bodyPr/>
          <a:lstStyle/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/>
              <a:t>Collaborative projects (e.g., Wikipedia)</a:t>
            </a:r>
          </a:p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/>
              <a:t>Blogs and microblogs (e.g., Twitter)</a:t>
            </a:r>
          </a:p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/>
              <a:t>Content communities (e.g., YouTube)</a:t>
            </a:r>
          </a:p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/>
              <a:t>Social networking sites (e.g., Facebook)</a:t>
            </a:r>
          </a:p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/>
              <a:t>Virtual game worlds (e.g., World of Warcraft), and </a:t>
            </a:r>
          </a:p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/>
              <a:t>Virtual social worlds (e.g., Second Life)</a:t>
            </a:r>
          </a:p>
          <a:p>
            <a:pPr marL="0" indent="0" algn="r">
              <a:buClr>
                <a:srgbClr val="F85E08"/>
              </a:buClr>
              <a:buSzPct val="80000"/>
              <a:buNone/>
            </a:pPr>
            <a:r>
              <a:rPr lang="en-US" sz="2800" i="1" dirty="0"/>
              <a:t>--Kaplan and Haenlein (2010)</a:t>
            </a:r>
          </a:p>
        </p:txBody>
      </p:sp>
    </p:spTree>
    <p:extLst>
      <p:ext uri="{BB962C8B-B14F-4D97-AF65-F5344CB8AC3E}">
        <p14:creationId xmlns:p14="http://schemas.microsoft.com/office/powerpoint/2010/main" val="33477755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versus Industrial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Web-based social media are different from traditional/industrial media, such as newspapers, television, and film</a:t>
            </a:r>
          </a:p>
          <a:p>
            <a:r>
              <a:rPr lang="en-US" dirty="0"/>
              <a:t>Differentiating characteristics</a:t>
            </a:r>
          </a:p>
          <a:p>
            <a:pPr lvl="1"/>
            <a:r>
              <a:rPr lang="en-US" dirty="0"/>
              <a:t>Quality</a:t>
            </a:r>
          </a:p>
          <a:p>
            <a:pPr lvl="1"/>
            <a:r>
              <a:rPr lang="en-US" dirty="0"/>
              <a:t>Reach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Accessibility</a:t>
            </a:r>
          </a:p>
          <a:p>
            <a:pPr lvl="1"/>
            <a:r>
              <a:rPr lang="en-US" dirty="0"/>
              <a:t>Usability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33800" y="36576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9pPr>
          </a:lstStyle>
          <a:p>
            <a:pPr lvl="1"/>
            <a:r>
              <a:rPr lang="en-US" b="0" kern="0" dirty="0"/>
              <a:t>Immediacy</a:t>
            </a:r>
          </a:p>
          <a:p>
            <a:pPr lvl="1"/>
            <a:r>
              <a:rPr lang="en-US" b="0" kern="0" dirty="0"/>
              <a:t>Updatability</a:t>
            </a:r>
          </a:p>
        </p:txBody>
      </p:sp>
    </p:spTree>
    <p:extLst>
      <p:ext uri="{BB962C8B-B14F-4D97-AF65-F5344CB8AC3E}">
        <p14:creationId xmlns:p14="http://schemas.microsoft.com/office/powerpoint/2010/main" val="19924535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93088" cy="2819400"/>
          </a:xfrm>
        </p:spPr>
        <p:txBody>
          <a:bodyPr/>
          <a:lstStyle/>
          <a:p>
            <a:r>
              <a:rPr lang="en-US" sz="2800" dirty="0"/>
              <a:t>It is the systematic and scientific ways to consume the vast amount of content created by Web-based social media outlets, tools, and techniques for the betterment of an organization’s competitiveness</a:t>
            </a:r>
          </a:p>
          <a:p>
            <a:r>
              <a:rPr lang="en-US" sz="2800" dirty="0"/>
              <a:t>Fastest growing movement in analytics 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771900" y="4953000"/>
            <a:ext cx="1600200" cy="762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153" y="4343400"/>
            <a:ext cx="2147447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</a:t>
            </a:r>
          </a:p>
          <a:p>
            <a:pPr algn="ctr"/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Tweeter</a:t>
            </a:r>
          </a:p>
          <a:p>
            <a:pPr algn="ctr"/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</a:p>
          <a:p>
            <a:pPr algn="ctr"/>
            <a:r>
              <a:rPr lang="en-US" sz="2400" b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LinlkedIn</a:t>
            </a:r>
            <a:endParaRPr lang="en-US" sz="2400" b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494074"/>
            <a:ext cx="2948243" cy="1754326"/>
          </a:xfrm>
          <a:prstGeom prst="rect">
            <a:avLst/>
          </a:prstGeom>
          <a:solidFill>
            <a:srgbClr val="FEDCD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Insights</a:t>
            </a:r>
          </a:p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</a:p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of Actions</a:t>
            </a:r>
          </a:p>
          <a:p>
            <a:pPr algn="ctr"/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974304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93088" cy="4800600"/>
          </a:xfrm>
        </p:spPr>
        <p:txBody>
          <a:bodyPr/>
          <a:lstStyle/>
          <a:p>
            <a:r>
              <a:rPr lang="en-US" sz="2800" dirty="0"/>
              <a:t>HBR Analytic Services survey (HBR, 2010)</a:t>
            </a:r>
          </a:p>
          <a:p>
            <a:pPr lvl="1"/>
            <a:r>
              <a:rPr lang="en-US" sz="2400" dirty="0"/>
              <a:t>75% of the companies did not know where their customers are talking about them </a:t>
            </a:r>
          </a:p>
          <a:p>
            <a:pPr lvl="1"/>
            <a:r>
              <a:rPr lang="en-US" sz="2400" dirty="0"/>
              <a:t>31% do not measure effectiveness of social media</a:t>
            </a:r>
          </a:p>
          <a:p>
            <a:pPr lvl="1"/>
            <a:r>
              <a:rPr lang="en-US" sz="2400" dirty="0"/>
              <a:t>only 23% are using social media analytics tools</a:t>
            </a:r>
          </a:p>
          <a:p>
            <a:pPr lvl="1"/>
            <a:r>
              <a:rPr lang="en-US" sz="2400" dirty="0"/>
              <a:t>7% are able to integrate social media into marketing </a:t>
            </a:r>
          </a:p>
          <a:p>
            <a:r>
              <a:rPr lang="en-US" sz="2800" dirty="0"/>
              <a:t>Measuring the Social Media Impact</a:t>
            </a:r>
          </a:p>
          <a:p>
            <a:pPr lvl="1"/>
            <a:r>
              <a:rPr lang="en-US" sz="2400" dirty="0"/>
              <a:t>Descriptive analytics – simple counts/statistics</a:t>
            </a:r>
          </a:p>
          <a:p>
            <a:pPr lvl="1"/>
            <a:r>
              <a:rPr lang="en-US" sz="2400" dirty="0"/>
              <a:t>Social network analysis</a:t>
            </a:r>
          </a:p>
          <a:p>
            <a:pPr lvl="1"/>
            <a:r>
              <a:rPr lang="en-US" sz="2400" dirty="0"/>
              <a:t>Advanced analytics – predictive analytics, text mining </a:t>
            </a:r>
          </a:p>
        </p:txBody>
      </p:sp>
    </p:spTree>
    <p:extLst>
      <p:ext uri="{BB962C8B-B14F-4D97-AF65-F5344CB8AC3E}">
        <p14:creationId xmlns:p14="http://schemas.microsoft.com/office/powerpoint/2010/main" val="176233482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in </a:t>
            </a:r>
            <a:br>
              <a:rPr lang="en-US" dirty="0"/>
            </a:br>
            <a:r>
              <a:rPr lang="en-US" dirty="0"/>
              <a:t>Social Media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53400" cy="4800600"/>
          </a:xfrm>
        </p:spPr>
        <p:txBody>
          <a:bodyPr/>
          <a:lstStyle/>
          <a:p>
            <a:r>
              <a:rPr lang="en-US" sz="2700" dirty="0"/>
              <a:t>Think of measurement as a guidance system, not a rating system</a:t>
            </a:r>
          </a:p>
          <a:p>
            <a:r>
              <a:rPr lang="en-US" sz="2700" dirty="0"/>
              <a:t>Track the elusive sentiment</a:t>
            </a:r>
          </a:p>
          <a:p>
            <a:r>
              <a:rPr lang="en-US" sz="2700" dirty="0"/>
              <a:t>Continuously improve the accuracy of text analysis</a:t>
            </a:r>
          </a:p>
          <a:p>
            <a:r>
              <a:rPr lang="en-US" sz="2700" dirty="0"/>
              <a:t>Look at the ripple effect</a:t>
            </a:r>
          </a:p>
          <a:p>
            <a:r>
              <a:rPr lang="en-US" sz="2700" dirty="0"/>
              <a:t>Look beyond the brand</a:t>
            </a:r>
          </a:p>
          <a:p>
            <a:r>
              <a:rPr lang="en-US" sz="2700" dirty="0"/>
              <a:t>Identify your most powerful influencers</a:t>
            </a:r>
          </a:p>
          <a:p>
            <a:r>
              <a:rPr lang="en-US" sz="2700" dirty="0"/>
              <a:t>Look closely at the accuracy of your analytic tool</a:t>
            </a:r>
          </a:p>
          <a:p>
            <a:r>
              <a:rPr lang="en-US" sz="2700" dirty="0"/>
              <a:t>Incorporate social media intelligence into planning</a:t>
            </a:r>
          </a:p>
        </p:txBody>
      </p:sp>
    </p:spTree>
    <p:extLst>
      <p:ext uri="{BB962C8B-B14F-4D97-AF65-F5344CB8AC3E}">
        <p14:creationId xmlns:p14="http://schemas.microsoft.com/office/powerpoint/2010/main" val="146686031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Analytics </a:t>
            </a:r>
            <a:br>
              <a:rPr lang="en-US" dirty="0"/>
            </a:br>
            <a:r>
              <a:rPr lang="en-US" dirty="0"/>
              <a:t>Tools and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Attensity360</a:t>
            </a:r>
          </a:p>
          <a:p>
            <a:r>
              <a:rPr lang="en-US" dirty="0"/>
              <a:t>Radian6/Salesforce Cloud</a:t>
            </a:r>
          </a:p>
          <a:p>
            <a:r>
              <a:rPr lang="en-US" dirty="0"/>
              <a:t>Sysomos</a:t>
            </a:r>
          </a:p>
          <a:p>
            <a:r>
              <a:rPr lang="en-US" dirty="0"/>
              <a:t>Collective Intellect</a:t>
            </a:r>
          </a:p>
          <a:p>
            <a:r>
              <a:rPr lang="en-US" dirty="0"/>
              <a:t>Webtrends</a:t>
            </a:r>
          </a:p>
          <a:p>
            <a:r>
              <a:rPr lang="en-US" dirty="0"/>
              <a:t>Crimson Hexagon</a:t>
            </a:r>
          </a:p>
          <a:p>
            <a:r>
              <a:rPr lang="en-US" dirty="0"/>
              <a:t>Converseon</a:t>
            </a:r>
          </a:p>
          <a:p>
            <a:r>
              <a:rPr lang="en-US" dirty="0"/>
              <a:t>SproutSocial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27432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Snap ITC" panose="04040A07060A02020202" pitchFamily="82" charset="0"/>
              </a:rPr>
              <a:t>Twitter</a:t>
            </a:r>
          </a:p>
          <a:p>
            <a:pPr algn="ctr"/>
            <a:r>
              <a:rPr lang="en-US" sz="3600" dirty="0">
                <a:solidFill>
                  <a:srgbClr val="0000CC"/>
                </a:solidFill>
                <a:latin typeface="Snap ITC" panose="04040A07060A02020202" pitchFamily="82" charset="0"/>
              </a:rPr>
              <a:t>Facebook</a:t>
            </a:r>
          </a:p>
          <a:p>
            <a:pPr algn="ctr"/>
            <a:r>
              <a:rPr lang="en-US" sz="3600" dirty="0">
                <a:solidFill>
                  <a:srgbClr val="006600"/>
                </a:solidFill>
                <a:latin typeface="Snap ITC" panose="04040A07060A02020202" pitchFamily="82" charset="0"/>
              </a:rPr>
              <a:t>YouTube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Snap ITC" panose="04040A07060A02020202" pitchFamily="82" charset="0"/>
              </a:rPr>
              <a:t>LinkedIn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Snap ITC" panose="04040A07060A02020202" pitchFamily="82" charset="0"/>
              </a:rPr>
              <a:t>Flickr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Snap ITC" panose="04040A07060A02020202" pitchFamily="8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06345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Analytics</a:t>
            </a:r>
          </a:p>
        </p:txBody>
      </p:sp>
      <p:pic>
        <p:nvPicPr>
          <p:cNvPr id="4" name="Picture 3" descr="D:\USER\Dursun\Research\Book - BI DSS Future Edition\1 - NEW CHAPTERS\CH9 - Web Mining\SproutSocial_ScreenShot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23" y="1502462"/>
            <a:ext cx="5616677" cy="48665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428371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147379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Disciplines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4800600"/>
          </a:xfrm>
        </p:spPr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Behavioral: </a:t>
            </a:r>
            <a:r>
              <a:rPr lang="en-US" sz="2800" dirty="0"/>
              <a:t>anthropology, law, philosophy, political science, psychology, social psychology, and sociology</a:t>
            </a:r>
          </a:p>
          <a:p>
            <a:r>
              <a:rPr lang="en-US" sz="2800" dirty="0">
                <a:solidFill>
                  <a:srgbClr val="FF3300"/>
                </a:solidFill>
              </a:rPr>
              <a:t>Scientific: </a:t>
            </a:r>
            <a:r>
              <a:rPr lang="en-US" sz="2800" dirty="0"/>
              <a:t>computer science, decision analysis, economics, engineering, the hard sciences (e.g., biology, chemistry, physics), management science/operations research, mathematics, and statistics</a:t>
            </a:r>
          </a:p>
          <a:p>
            <a:r>
              <a:rPr lang="en-US" sz="2800" dirty="0"/>
              <a:t>Each discipline has its own set of assumptions and each contributes a unique, valid view of how people make decisions</a:t>
            </a:r>
          </a:p>
        </p:txBody>
      </p:sp>
    </p:spTree>
    <p:extLst>
      <p:ext uri="{BB962C8B-B14F-4D97-AF65-F5344CB8AC3E}">
        <p14:creationId xmlns:p14="http://schemas.microsoft.com/office/powerpoint/2010/main" val="1567828621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9: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Model-Based Decision Making: Optimization and Multi-Criteria Systems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8653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840662" cy="1139824"/>
          </a:xfrm>
        </p:spPr>
        <p:txBody>
          <a:bodyPr/>
          <a:lstStyle/>
          <a:p>
            <a:r>
              <a:rPr lang="en-US" dirty="0"/>
              <a:t>Decision Support Systems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DSS modeling (optimization &amp; simulation) contribute to organizational success. Examples include:</a:t>
            </a:r>
          </a:p>
          <a:p>
            <a:pPr lvl="1"/>
            <a:r>
              <a:rPr lang="en-US" sz="2700" dirty="0"/>
              <a:t>Pillowtex (see ProModel, 2013), </a:t>
            </a:r>
          </a:p>
          <a:p>
            <a:pPr lvl="1"/>
            <a:r>
              <a:rPr lang="en-US" sz="2700" dirty="0"/>
              <a:t>Fiat (see ProModel, 2006), </a:t>
            </a:r>
          </a:p>
          <a:p>
            <a:pPr lvl="1"/>
            <a:r>
              <a:rPr lang="en-US" sz="2700" dirty="0"/>
              <a:t>Procter &amp; Gamble (see Camm et al., 1997),</a:t>
            </a:r>
          </a:p>
          <a:p>
            <a:pPr lvl="1"/>
            <a:r>
              <a:rPr lang="en-US" sz="2700" dirty="0"/>
              <a:t>and others. </a:t>
            </a:r>
          </a:p>
          <a:p>
            <a:pPr lvl="1"/>
            <a:r>
              <a:rPr lang="en-US" sz="2700" dirty="0"/>
              <a:t>INFORMS publications such as </a:t>
            </a:r>
            <a:r>
              <a:rPr lang="en-US" sz="2700" i="1" dirty="0"/>
              <a:t>Interfaces, ORMS Today, </a:t>
            </a:r>
            <a:r>
              <a:rPr lang="en-US" sz="2700" dirty="0"/>
              <a:t>and </a:t>
            </a:r>
            <a:r>
              <a:rPr lang="en-US" sz="2700" i="1" dirty="0"/>
              <a:t>Analytics </a:t>
            </a:r>
            <a:r>
              <a:rPr lang="en-US" sz="2700" dirty="0"/>
              <a:t>magazine have plenty of such example cases</a:t>
            </a:r>
          </a:p>
        </p:txBody>
      </p:sp>
    </p:spTree>
    <p:extLst>
      <p:ext uri="{BB962C8B-B14F-4D97-AF65-F5344CB8AC3E}">
        <p14:creationId xmlns:p14="http://schemas.microsoft.com/office/powerpoint/2010/main" val="130240554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Major Modeling Issues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88511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/>
              <a:t>Problem identification and environmental analysis (information collection)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Variable identification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Influence diagrams, cognitive maps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Forecasting/predicting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More information leads to better prediction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Multiple models: </a:t>
            </a:r>
            <a:r>
              <a:rPr lang="en-US" sz="2800" dirty="0"/>
              <a:t>An MSS can include several models, each of which represents a different part of the decision-making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/>
              <a:t>Categories of models &gt;&gt;&gt;</a:t>
            </a:r>
          </a:p>
          <a:p>
            <a:pPr eaLnBrk="1" hangingPunct="1"/>
            <a:r>
              <a:rPr lang="en-US" sz="2700" dirty="0"/>
              <a:t>Model management – DBMS vs. MBDM</a:t>
            </a:r>
          </a:p>
        </p:txBody>
      </p:sp>
    </p:spTree>
    <p:extLst>
      <p:ext uri="{BB962C8B-B14F-4D97-AF65-F5344CB8AC3E}">
        <p14:creationId xmlns:p14="http://schemas.microsoft.com/office/powerpoint/2010/main" val="22916413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Categories of Models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43" y="1524000"/>
            <a:ext cx="703595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07439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Model Categories</a:t>
            </a:r>
            <a:br>
              <a:rPr lang="en-US" dirty="0"/>
            </a:br>
            <a:r>
              <a:rPr lang="en-US" dirty="0"/>
              <a:t>Static and Dynamic Models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F85E08"/>
                </a:solidFill>
              </a:rPr>
              <a:t>Static Analysis</a:t>
            </a:r>
          </a:p>
          <a:p>
            <a:pPr lvl="1" eaLnBrk="1" hangingPunct="1"/>
            <a:r>
              <a:rPr lang="en-US" sz="2400" dirty="0"/>
              <a:t>Single snapshot of the situation</a:t>
            </a:r>
          </a:p>
          <a:p>
            <a:pPr lvl="1" eaLnBrk="1" hangingPunct="1"/>
            <a:r>
              <a:rPr lang="en-US" sz="2400" dirty="0"/>
              <a:t>Single interval</a:t>
            </a:r>
          </a:p>
          <a:p>
            <a:pPr lvl="1" eaLnBrk="1" hangingPunct="1"/>
            <a:r>
              <a:rPr lang="en-US" sz="2400" dirty="0"/>
              <a:t>Steady state</a:t>
            </a:r>
          </a:p>
          <a:p>
            <a:pPr eaLnBrk="1" hangingPunct="1"/>
            <a:r>
              <a:rPr lang="en-US" sz="2800" dirty="0">
                <a:solidFill>
                  <a:srgbClr val="F85E08"/>
                </a:solidFill>
              </a:rPr>
              <a:t>Dynamic Analysis</a:t>
            </a:r>
            <a:endParaRPr lang="en-US" sz="2000" dirty="0">
              <a:solidFill>
                <a:srgbClr val="F85E08"/>
              </a:solidFill>
            </a:endParaRPr>
          </a:p>
          <a:p>
            <a:pPr lvl="1" eaLnBrk="1" hangingPunct="1"/>
            <a:r>
              <a:rPr lang="en-US" sz="2400" dirty="0"/>
              <a:t>Dynamic models</a:t>
            </a:r>
          </a:p>
          <a:p>
            <a:pPr lvl="1" eaLnBrk="1" hangingPunct="1"/>
            <a:r>
              <a:rPr lang="en-US" sz="2400" dirty="0"/>
              <a:t>Evaluate scenarios that change over time</a:t>
            </a:r>
          </a:p>
          <a:p>
            <a:pPr lvl="1" eaLnBrk="1" hangingPunct="1"/>
            <a:r>
              <a:rPr lang="en-US" sz="2400" dirty="0"/>
              <a:t>Time dependent</a:t>
            </a:r>
          </a:p>
          <a:p>
            <a:pPr lvl="1" eaLnBrk="1" hangingPunct="1"/>
            <a:r>
              <a:rPr lang="en-US" sz="2400" dirty="0"/>
              <a:t>Represents trends and patterns over time</a:t>
            </a:r>
          </a:p>
          <a:p>
            <a:pPr lvl="1" eaLnBrk="1" hangingPunct="1"/>
            <a:r>
              <a:rPr lang="en-US" sz="2400" dirty="0"/>
              <a:t>More realistic: Extends static models</a:t>
            </a:r>
          </a:p>
        </p:txBody>
      </p:sp>
    </p:spTree>
    <p:extLst>
      <p:ext uri="{BB962C8B-B14F-4D97-AF65-F5344CB8AC3E}">
        <p14:creationId xmlns:p14="http://schemas.microsoft.com/office/powerpoint/2010/main" val="143274397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a </a:t>
            </a:r>
            <a:br>
              <a:rPr lang="en-US" dirty="0"/>
            </a:br>
            <a:r>
              <a:rPr lang="en-US" dirty="0"/>
              <a:t>Mathematical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7"/>
              <p:cNvSpPr txBox="1">
                <a:spLocks noChangeArrowheads="1"/>
              </p:cNvSpPr>
              <p:nvPr/>
            </p:nvSpPr>
            <p:spPr bwMode="auto">
              <a:xfrm>
                <a:off x="762000" y="1524000"/>
                <a:ext cx="8001000" cy="480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folHlink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folHlink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folHlink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folHlink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folHlink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folHlink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folHlink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folHlink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folHlink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800" b="0" kern="0" dirty="0">
                    <a:solidFill>
                      <a:srgbClr val="0000CC"/>
                    </a:solidFill>
                  </a:rPr>
                  <a:t>The components of a quantitative model are linked together by mathematical (algebraic) expressions—equations or inequalities. </a:t>
                </a:r>
              </a:p>
              <a:p>
                <a:pPr lvl="1" eaLnBrk="1" hangingPunct="1"/>
                <a:r>
                  <a:rPr lang="en-US" b="0" kern="0" dirty="0">
                    <a:solidFill>
                      <a:srgbClr val="0000CC"/>
                    </a:solidFill>
                  </a:rPr>
                  <a:t>Example – Profit 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sz="2800" b="0" i="1" dirty="0">
                  <a:solidFill>
                    <a:srgbClr val="0000CC"/>
                  </a:solidFill>
                </a:endParaRPr>
              </a:p>
              <a:p>
                <a:pPr marL="0" indent="0" eaLnBrk="1" hangingPunct="1">
                  <a:buNone/>
                  <a:tabLst>
                    <a:tab pos="463550" algn="l"/>
                  </a:tabLst>
                </a:pPr>
                <a:r>
                  <a:rPr lang="en-US" sz="2400" b="0" kern="0" dirty="0">
                    <a:solidFill>
                      <a:srgbClr val="0000CC"/>
                    </a:solidFill>
                  </a:rPr>
                  <a:t>where</a:t>
                </a:r>
                <a:r>
                  <a:rPr lang="en-US" sz="2400" b="0" i="1" dirty="0">
                    <a:solidFill>
                      <a:srgbClr val="F85E08"/>
                    </a:solidFill>
                  </a:rPr>
                  <a:t>P</a:t>
                </a:r>
                <a:r>
                  <a:rPr lang="en-US" sz="2400" b="0" dirty="0">
                    <a:solidFill>
                      <a:srgbClr val="0000CC"/>
                    </a:solidFill>
                  </a:rPr>
                  <a:t>= profit, </a:t>
                </a:r>
                <a:r>
                  <a:rPr lang="en-US" sz="2400" b="0" i="1" dirty="0">
                    <a:solidFill>
                      <a:srgbClr val="F85E08"/>
                    </a:solidFill>
                  </a:rPr>
                  <a:t>R</a:t>
                </a:r>
                <a:r>
                  <a:rPr lang="en-US" sz="2400" b="0" dirty="0">
                    <a:solidFill>
                      <a:srgbClr val="0000CC"/>
                    </a:solidFill>
                  </a:rPr>
                  <a:t>= revenue, and </a:t>
                </a:r>
                <a:r>
                  <a:rPr lang="en-US" sz="2400" b="0" i="1" dirty="0">
                    <a:solidFill>
                      <a:srgbClr val="F85E08"/>
                    </a:solidFill>
                  </a:rPr>
                  <a:t>C</a:t>
                </a:r>
                <a:r>
                  <a:rPr lang="en-US" sz="2400" b="0" dirty="0">
                    <a:solidFill>
                      <a:srgbClr val="0000CC"/>
                    </a:solidFill>
                  </a:rPr>
                  <a:t>= cost</a:t>
                </a:r>
                <a:endParaRPr lang="en-US" sz="1400" b="0" dirty="0">
                  <a:solidFill>
                    <a:srgbClr val="0000CC"/>
                  </a:solidFill>
                </a:endParaRPr>
              </a:p>
              <a:p>
                <a:pPr lvl="1"/>
                <a:r>
                  <a:rPr lang="en-US" b="0" dirty="0">
                    <a:solidFill>
                      <a:srgbClr val="0000CC"/>
                    </a:solidFill>
                  </a:rPr>
                  <a:t>Example - Simple Present-Value -</a:t>
                </a:r>
                <a:endParaRPr lang="en-US" b="0" kern="0" dirty="0">
                  <a:solidFill>
                    <a:srgbClr val="0000CC"/>
                  </a:solidFill>
                </a:endParaRPr>
              </a:p>
              <a:p>
                <a:pPr marL="0" indent="0" eaLnBrk="1" hangingPunct="1">
                  <a:buNone/>
                  <a:tabLst>
                    <a:tab pos="4635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b="0" i="1" kern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kern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kern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kern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kern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kern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800" b="0" i="1" kern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kern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kern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100,000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kern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kern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kern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1+0.1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kern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2800" b="0" i="1" kern="0" smtClean="0">
                          <a:solidFill>
                            <a:srgbClr val="0000CC"/>
                          </a:solidFill>
                          <a:latin typeface="Cambria Math"/>
                        </a:rPr>
                        <m:t>=62,092</m:t>
                      </m:r>
                    </m:oMath>
                  </m:oMathPara>
                </a14:m>
                <a:endParaRPr lang="en-US" sz="2800" b="0" kern="0" dirty="0">
                  <a:solidFill>
                    <a:srgbClr val="0000CC"/>
                  </a:solidFill>
                </a:endParaRPr>
              </a:p>
              <a:p>
                <a:pPr marL="400050" lvl="1" indent="0" eaLnBrk="1" hangingPunct="1">
                  <a:buNone/>
                  <a:tabLst>
                    <a:tab pos="463550" algn="l"/>
                  </a:tabLst>
                </a:pPr>
                <a:r>
                  <a:rPr lang="en-US" sz="2400" b="0" kern="0" dirty="0">
                    <a:solidFill>
                      <a:srgbClr val="0000CC"/>
                    </a:solidFill>
                  </a:rPr>
                  <a:t>where</a:t>
                </a:r>
                <a:r>
                  <a:rPr lang="en-US" sz="2400" b="0" i="1" dirty="0">
                    <a:solidFill>
                      <a:srgbClr val="F85E08"/>
                    </a:solidFill>
                  </a:rPr>
                  <a:t>P</a:t>
                </a:r>
                <a:r>
                  <a:rPr lang="en-US" sz="2400" b="0" dirty="0">
                    <a:solidFill>
                      <a:srgbClr val="0000CC"/>
                    </a:solidFill>
                  </a:rPr>
                  <a:t>= present value, </a:t>
                </a:r>
                <a:r>
                  <a:rPr lang="en-US" sz="2400" b="0" i="1" dirty="0">
                    <a:solidFill>
                      <a:srgbClr val="F85E08"/>
                    </a:solidFill>
                  </a:rPr>
                  <a:t>F</a:t>
                </a:r>
                <a:r>
                  <a:rPr lang="en-US" sz="2400" b="0" dirty="0">
                    <a:solidFill>
                      <a:srgbClr val="0000CC"/>
                    </a:solidFill>
                  </a:rPr>
                  <a:t>= future cash-flow,           </a:t>
                </a:r>
                <a:r>
                  <a:rPr lang="en-US" sz="2400" b="0" i="1" dirty="0" err="1">
                    <a:solidFill>
                      <a:srgbClr val="F85E08"/>
                    </a:solidFill>
                  </a:rPr>
                  <a:t>i</a:t>
                </a:r>
                <a:r>
                  <a:rPr lang="en-US" sz="2400" b="0" dirty="0">
                    <a:solidFill>
                      <a:srgbClr val="0000CC"/>
                    </a:solidFill>
                  </a:rPr>
                  <a:t>= interest-rate, and </a:t>
                </a:r>
                <a:r>
                  <a:rPr lang="en-US" sz="2400" b="0" i="1" dirty="0">
                    <a:solidFill>
                      <a:srgbClr val="F85E08"/>
                    </a:solidFill>
                  </a:rPr>
                  <a:t>n</a:t>
                </a:r>
                <a:r>
                  <a:rPr lang="en-US" sz="2400" b="0" dirty="0">
                    <a:solidFill>
                      <a:srgbClr val="0000CC"/>
                    </a:solidFill>
                  </a:rPr>
                  <a:t> = number of period (years)</a:t>
                </a:r>
              </a:p>
            </p:txBody>
          </p:sp>
        </mc:Choice>
        <mc:Fallback xmlns="">
          <p:sp>
            <p:nvSpPr>
              <p:cNvPr id="3" name="Rectang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524000"/>
                <a:ext cx="8001000" cy="4800600"/>
              </a:xfrm>
              <a:prstGeom prst="rect">
                <a:avLst/>
              </a:prstGeom>
              <a:blipFill rotWithShape="0">
                <a:blip r:embed="rId2"/>
                <a:stretch>
                  <a:fillRect l="-1142" t="-1269" r="-19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1424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300" dirty="0"/>
              <a:t>Modeling and Decision Making - </a:t>
            </a:r>
            <a:br>
              <a:rPr lang="en-US" sz="3300" dirty="0"/>
            </a:br>
            <a:r>
              <a:rPr lang="en-US" sz="3300" dirty="0"/>
              <a:t>Under Certainty, Uncertainty, and Risk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Certainty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Assume complete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All potential outcomes are known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May yield optimal solution</a:t>
            </a:r>
            <a:endParaRPr lang="en-US" sz="9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Uncertainty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Several outcomes for each decision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Probability of each outcome is unknown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Knowledge would lead to less uncertainty</a:t>
            </a:r>
            <a:endParaRPr lang="en-US" sz="9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Risk analysis (probabilistic decision making)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Probability of each of several outcomes occurring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Level of uncertainty =&gt; Risk (expected value)</a:t>
            </a:r>
          </a:p>
        </p:txBody>
      </p:sp>
    </p:spTree>
    <p:extLst>
      <p:ext uri="{BB962C8B-B14F-4D97-AF65-F5344CB8AC3E}">
        <p14:creationId xmlns:p14="http://schemas.microsoft.com/office/powerpoint/2010/main" val="187966864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300" dirty="0"/>
              <a:t>Modeling and Decision Making - </a:t>
            </a:r>
            <a:br>
              <a:rPr lang="en-US" sz="3300" dirty="0"/>
            </a:br>
            <a:r>
              <a:rPr lang="en-US" sz="3300" dirty="0"/>
              <a:t>Under Certainty, Uncertainty, and Risk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293" y="2514600"/>
            <a:ext cx="756590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28800" y="1686580"/>
            <a:ext cx="6420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Zones of Decision Making </a:t>
            </a:r>
          </a:p>
        </p:txBody>
      </p:sp>
    </p:spTree>
    <p:extLst>
      <p:ext uri="{BB962C8B-B14F-4D97-AF65-F5344CB8AC3E}">
        <p14:creationId xmlns:p14="http://schemas.microsoft.com/office/powerpoint/2010/main" val="1311573473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Decision Modeling with Spreadsheets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Spreadsheet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Most popular </a:t>
            </a:r>
            <a:r>
              <a:rPr lang="en-US" i="1" dirty="0"/>
              <a:t>end-user modeling tool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Flexible and easy to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Powerful functions (add-in functions)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Programmability (via macros)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What-if analysis and goal seeking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Simple database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Seamless integration of model and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Incorporates both static and dynamic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Examples: Microsoft Excel, Lotus 1-2-3</a:t>
            </a:r>
          </a:p>
        </p:txBody>
      </p:sp>
    </p:spTree>
    <p:extLst>
      <p:ext uri="{BB962C8B-B14F-4D97-AF65-F5344CB8AC3E}">
        <p14:creationId xmlns:p14="http://schemas.microsoft.com/office/powerpoint/2010/main" val="134361774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00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cs typeface="Tahoma" pitchFamily="34" charset="0"/>
              </a:rPr>
              <a:t>Excel spreadsheet - static model example: </a:t>
            </a:r>
            <a:r>
              <a:rPr lang="en-US" sz="2800" dirty="0">
                <a:cs typeface="Tahoma" pitchFamily="34" charset="0"/>
              </a:rPr>
              <a:t>(Simple loan calculation of monthly payments)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5899"/>
            <a:ext cx="5638800" cy="48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0"/>
          <p:cNvGraphicFramePr>
            <a:graphicFrameLocks noChangeAspect="1"/>
          </p:cNvGraphicFramePr>
          <p:nvPr>
            <p:extLst/>
          </p:nvPr>
        </p:nvGraphicFramePr>
        <p:xfrm>
          <a:off x="6172200" y="3124200"/>
          <a:ext cx="21336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5" imgW="1168400" imgH="711200" progId="Equation.3">
                  <p:embed/>
                </p:oleObj>
              </mc:Choice>
              <mc:Fallback>
                <p:oleObj name="Equation" r:id="rId5" imgW="1168400" imgH="711200" progId="Equation.3">
                  <p:embed/>
                  <p:pic>
                    <p:nvPicPr>
                      <p:cNvPr id="307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124200"/>
                        <a:ext cx="2133600" cy="1298575"/>
                      </a:xfrm>
                      <a:prstGeom prst="rect">
                        <a:avLst/>
                      </a:prstGeom>
                      <a:solidFill>
                        <a:srgbClr val="C7FFF0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477000" y="47244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F85E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0" kern="0" dirty="0">
                <a:solidFill>
                  <a:srgbClr val="0000CC"/>
                </a:solidFill>
                <a:latin typeface="Times New Roman" pitchFamily="18" charset="0"/>
              </a:rPr>
              <a:t>Static model example: </a:t>
            </a:r>
          </a:p>
        </p:txBody>
      </p:sp>
    </p:spTree>
    <p:extLst>
      <p:ext uri="{BB962C8B-B14F-4D97-AF65-F5344CB8AC3E}">
        <p14:creationId xmlns:p14="http://schemas.microsoft.com/office/powerpoint/2010/main" val="89925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r>
              <a:rPr lang="en-US" dirty="0"/>
              <a:t>Decision-Making Disciplines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4876800"/>
          </a:xfrm>
        </p:spPr>
        <p:txBody>
          <a:bodyPr/>
          <a:lstStyle/>
          <a:p>
            <a:r>
              <a:rPr lang="en-US" dirty="0"/>
              <a:t>Better decisions</a:t>
            </a:r>
          </a:p>
          <a:p>
            <a:pPr lvl="1"/>
            <a:r>
              <a:rPr lang="en-US" dirty="0"/>
              <a:t>Tradeoff: </a:t>
            </a:r>
            <a:r>
              <a:rPr lang="en-US" dirty="0">
                <a:solidFill>
                  <a:srgbClr val="FF0000"/>
                </a:solidFill>
              </a:rPr>
              <a:t>accuracy</a:t>
            </a:r>
            <a:r>
              <a:rPr lang="en-US" dirty="0"/>
              <a:t> versus </a:t>
            </a:r>
            <a:r>
              <a:rPr lang="en-US" dirty="0">
                <a:solidFill>
                  <a:srgbClr val="FF0000"/>
                </a:solidFill>
              </a:rPr>
              <a:t>speed</a:t>
            </a:r>
          </a:p>
          <a:p>
            <a:r>
              <a:rPr lang="en-US" dirty="0"/>
              <a:t>Fast decision may be detrimental</a:t>
            </a:r>
          </a:p>
          <a:p>
            <a:r>
              <a:rPr lang="en-US" dirty="0"/>
              <a:t>Many areas suffer from fast decisions </a:t>
            </a:r>
          </a:p>
          <a:p>
            <a:r>
              <a:rPr lang="en-US" dirty="0"/>
              <a:t>Effectiveness versus Efficiency</a:t>
            </a:r>
          </a:p>
          <a:p>
            <a:r>
              <a:rPr lang="en-US" dirty="0"/>
              <a:t>Effectiveness </a:t>
            </a:r>
            <a:r>
              <a:rPr lang="en-US" dirty="0">
                <a:sym typeface="Wingdings" panose="05000000000000000000" pitchFamily="2" charset="2"/>
              </a:rPr>
              <a:t> “goodness” “accuracy”</a:t>
            </a:r>
          </a:p>
          <a:p>
            <a:r>
              <a:rPr lang="en-US" dirty="0">
                <a:sym typeface="Wingdings" panose="05000000000000000000" pitchFamily="2" charset="2"/>
              </a:rPr>
              <a:t>Efficiency  “speed” “less resources”</a:t>
            </a:r>
          </a:p>
          <a:p>
            <a:r>
              <a:rPr lang="en-US" dirty="0">
                <a:sym typeface="Wingdings" panose="05000000000000000000" pitchFamily="2" charset="2"/>
              </a:rPr>
              <a:t>A fine balance is what is needed!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1460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752600"/>
            <a:ext cx="3124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</a:rPr>
              <a:t>Excel spreadsheet </a:t>
            </a:r>
            <a:r>
              <a:rPr lang="en-US" sz="2800" dirty="0">
                <a:latin typeface="Times New Roman" pitchFamily="18" charset="0"/>
              </a:rPr>
              <a:t>-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Dynamic model example: </a:t>
            </a:r>
            <a:b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Simple loan calculation of monthly payments and effects of prepayment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29" y="228600"/>
            <a:ext cx="597647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6183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Optimization </a:t>
            </a:r>
            <a:br>
              <a:rPr lang="en-US" dirty="0"/>
            </a:br>
            <a:r>
              <a:rPr lang="en-US" dirty="0"/>
              <a:t>via Mathematical Programming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Mathematical Programming </a:t>
            </a:r>
          </a:p>
          <a:p>
            <a:pPr marL="800100" lvl="1" indent="-393700" eaLnBrk="1" hangingPunct="1">
              <a:buFont typeface="Wingdings" pitchFamily="2" charset="2"/>
              <a:buNone/>
            </a:pPr>
            <a:r>
              <a:rPr lang="en-US" sz="2400" dirty="0"/>
              <a:t>	A family of tools designed to help solve managerial problems in which the decision maker must allocate scarce resources among competing activities to optimize a measurable goal </a:t>
            </a:r>
            <a:endParaRPr lang="en-US" dirty="0"/>
          </a:p>
          <a:p>
            <a:pPr lvl="4" eaLnBrk="1" hangingPunct="1"/>
            <a:endParaRPr lang="en-US" dirty="0"/>
          </a:p>
          <a:p>
            <a:pPr eaLnBrk="1" hangingPunct="1"/>
            <a:r>
              <a:rPr lang="en-US" sz="2800" dirty="0"/>
              <a:t>Optimal solution: </a:t>
            </a:r>
            <a:r>
              <a:rPr lang="en-US" altLang="ja-JP" sz="2800" dirty="0">
                <a:ea typeface="ＭＳ Ｐゴシック" charset="-128"/>
              </a:rPr>
              <a:t>The best possible solution to a modeled problem </a:t>
            </a:r>
            <a:endParaRPr lang="en-US" sz="2800" dirty="0"/>
          </a:p>
          <a:p>
            <a:pPr marL="800100" lvl="1" indent="-393700" eaLnBrk="1" hangingPunct="1"/>
            <a:r>
              <a:rPr lang="en-US" sz="2400" dirty="0">
                <a:solidFill>
                  <a:srgbClr val="CC3300"/>
                </a:solidFill>
              </a:rPr>
              <a:t>Linear programming (LP): </a:t>
            </a:r>
            <a:r>
              <a:rPr lang="en-US" sz="2400" dirty="0"/>
              <a:t>A mathematical model for the optimal solution of resource allocation problems. All the relationships are linear.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0005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Optimization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Product-mix problems (how many of each product to produce for max profit) </a:t>
            </a:r>
          </a:p>
          <a:p>
            <a:r>
              <a:rPr lang="en-US" dirty="0"/>
              <a:t>Transportation (minimize cost of shipments)</a:t>
            </a:r>
          </a:p>
          <a:p>
            <a:r>
              <a:rPr lang="en-US" dirty="0"/>
              <a:t>Assignment (best matching of objects)</a:t>
            </a:r>
          </a:p>
          <a:p>
            <a:r>
              <a:rPr lang="en-US" dirty="0"/>
              <a:t>Investment (maximizing rate of return)</a:t>
            </a:r>
          </a:p>
          <a:p>
            <a:r>
              <a:rPr lang="en-US" dirty="0"/>
              <a:t>Network optimization models for planning and scheduling</a:t>
            </a:r>
          </a:p>
          <a:p>
            <a:r>
              <a:rPr lang="en-US" dirty="0"/>
              <a:t>Replacement (capital budgeting), …</a:t>
            </a:r>
          </a:p>
        </p:txBody>
      </p:sp>
    </p:spTree>
    <p:extLst>
      <p:ext uri="{BB962C8B-B14F-4D97-AF65-F5344CB8AC3E}">
        <p14:creationId xmlns:p14="http://schemas.microsoft.com/office/powerpoint/2010/main" val="154090302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1776"/>
            <a:ext cx="8077200" cy="1139824"/>
          </a:xfrm>
        </p:spPr>
        <p:txBody>
          <a:bodyPr/>
          <a:lstStyle/>
          <a:p>
            <a:r>
              <a:rPr lang="en-US" dirty="0"/>
              <a:t>Multiple Goals, Sensitivity Analysis, What-If Analysis, and Goal Seeking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00600"/>
          </a:xfrm>
        </p:spPr>
        <p:txBody>
          <a:bodyPr/>
          <a:lstStyle/>
          <a:p>
            <a:r>
              <a:rPr lang="en-US" dirty="0"/>
              <a:t>Multiple Goals</a:t>
            </a:r>
          </a:p>
          <a:p>
            <a:pPr lvl="1"/>
            <a:r>
              <a:rPr lang="en-US" dirty="0"/>
              <a:t>Simple-goal vs. multiple goals</a:t>
            </a:r>
          </a:p>
          <a:p>
            <a:pPr lvl="1"/>
            <a:r>
              <a:rPr lang="en-US" dirty="0"/>
              <a:t>Vast majority of managerial problems has multiple goals (objectives) to achieve</a:t>
            </a:r>
          </a:p>
          <a:p>
            <a:pPr lvl="2"/>
            <a:r>
              <a:rPr lang="en-US" dirty="0"/>
              <a:t>Attaining </a:t>
            </a:r>
            <a:r>
              <a:rPr lang="en-US" i="1" dirty="0"/>
              <a:t>simultaneous goals</a:t>
            </a:r>
          </a:p>
          <a:p>
            <a:pPr lvl="1"/>
            <a:r>
              <a:rPr lang="en-US" dirty="0"/>
              <a:t>Methods of handling multiple goals</a:t>
            </a:r>
          </a:p>
          <a:p>
            <a:pPr lvl="2"/>
            <a:r>
              <a:rPr lang="en-US" dirty="0"/>
              <a:t>Utility theory</a:t>
            </a:r>
          </a:p>
          <a:p>
            <a:pPr lvl="2"/>
            <a:r>
              <a:rPr lang="en-US" dirty="0"/>
              <a:t>Goal programming</a:t>
            </a:r>
          </a:p>
          <a:p>
            <a:pPr lvl="2"/>
            <a:r>
              <a:rPr lang="en-US" dirty="0"/>
              <a:t>Expression of goals as constraints, using LP</a:t>
            </a:r>
          </a:p>
          <a:p>
            <a:pPr lvl="2"/>
            <a:r>
              <a:rPr lang="en-US" dirty="0"/>
              <a:t>A points system</a:t>
            </a:r>
          </a:p>
        </p:txBody>
      </p:sp>
    </p:spTree>
    <p:extLst>
      <p:ext uri="{BB962C8B-B14F-4D97-AF65-F5344CB8AC3E}">
        <p14:creationId xmlns:p14="http://schemas.microsoft.com/office/powerpoint/2010/main" val="145189242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1776"/>
            <a:ext cx="8153400" cy="1139824"/>
          </a:xfrm>
        </p:spPr>
        <p:txBody>
          <a:bodyPr/>
          <a:lstStyle/>
          <a:p>
            <a:r>
              <a:rPr lang="en-US" dirty="0"/>
              <a:t>Multiple Goals, Sensitivity Analysis, What-If Analysis, and Goal Seeking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00600"/>
          </a:xfrm>
        </p:spPr>
        <p:txBody>
          <a:bodyPr/>
          <a:lstStyle/>
          <a:p>
            <a:r>
              <a:rPr lang="en-US" dirty="0"/>
              <a:t>Certain difficulties may arise when analyzing multiple goals</a:t>
            </a:r>
          </a:p>
          <a:p>
            <a:pPr lvl="1"/>
            <a:r>
              <a:rPr lang="en-US" dirty="0"/>
              <a:t>Difficult to obtain a single organizational goal</a:t>
            </a:r>
          </a:p>
          <a:p>
            <a:pPr lvl="1"/>
            <a:r>
              <a:rPr lang="en-US" dirty="0"/>
              <a:t>The importance of goals change over time</a:t>
            </a:r>
          </a:p>
          <a:p>
            <a:pPr lvl="1"/>
            <a:r>
              <a:rPr lang="en-US" dirty="0"/>
              <a:t>Goals and sub-goals are viewed differently</a:t>
            </a:r>
          </a:p>
          <a:p>
            <a:pPr lvl="1"/>
            <a:r>
              <a:rPr lang="en-US" dirty="0"/>
              <a:t>Goals change in response to other changes</a:t>
            </a:r>
          </a:p>
          <a:p>
            <a:pPr lvl="1"/>
            <a:r>
              <a:rPr lang="en-US" dirty="0"/>
              <a:t>Dynamics of groups of decision makers</a:t>
            </a:r>
          </a:p>
          <a:p>
            <a:pPr lvl="1"/>
            <a:r>
              <a:rPr lang="en-US" dirty="0"/>
              <a:t>Assessing the importance (priorities)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27250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1776"/>
            <a:ext cx="8077200" cy="1139824"/>
          </a:xfrm>
        </p:spPr>
        <p:txBody>
          <a:bodyPr/>
          <a:lstStyle/>
          <a:p>
            <a:r>
              <a:rPr lang="en-US" dirty="0"/>
              <a:t>Multiple Goals, Sensitivity Analysis, What-If Analysis, and Goal Seeking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r>
              <a:rPr lang="en-US" dirty="0"/>
              <a:t>Sensitivity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It is the process of assessing the impact of change in inputs on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Helps to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eliminate (or reduce)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revise models to eliminate too-large sensitivities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adding details about sensitive variables or scenarios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obtain better estimates of sensitive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alter a real-world system to reduce sensitivities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Can be automatic or trial and error</a:t>
            </a:r>
          </a:p>
        </p:txBody>
      </p:sp>
    </p:spTree>
    <p:extLst>
      <p:ext uri="{BB962C8B-B14F-4D97-AF65-F5344CB8AC3E}">
        <p14:creationId xmlns:p14="http://schemas.microsoft.com/office/powerpoint/2010/main" val="202559742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1776"/>
            <a:ext cx="8077200" cy="1139824"/>
          </a:xfrm>
        </p:spPr>
        <p:txBody>
          <a:bodyPr/>
          <a:lstStyle/>
          <a:p>
            <a:r>
              <a:rPr lang="en-US" dirty="0"/>
              <a:t>Multiple Goals, Sensitivity Analysis, What-If Analysis, and Goal Seeking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What-if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Assesses solutions based on changes in variables or assumptions (scenario analysis)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 if we change our capacity at the milling station by 40% [what would be the impact]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Goal seeking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Backwards approach, starts with the goal and determines values of inputs needed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Example is break-even point determination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In-order to break even (profit = 0), how many products do we have to sell each month 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6505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Analysis with Decision Tables and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Tables – a tabular representation of the decision situation (alternatives)</a:t>
            </a:r>
          </a:p>
          <a:p>
            <a:r>
              <a:rPr lang="en-US" dirty="0"/>
              <a:t>Investment Example</a:t>
            </a:r>
          </a:p>
          <a:p>
            <a:pPr lvl="1" eaLnBrk="1" hangingPunct="1"/>
            <a:r>
              <a:rPr lang="en-US" dirty="0"/>
              <a:t>Goal: maximize the yield after one year</a:t>
            </a:r>
          </a:p>
          <a:p>
            <a:pPr lvl="1" eaLnBrk="1" hangingPunct="1"/>
            <a:r>
              <a:rPr lang="en-US" u="sng" dirty="0"/>
              <a:t>Yield</a:t>
            </a:r>
            <a:r>
              <a:rPr lang="en-US" dirty="0"/>
              <a:t> depends on the status of the economy (the </a:t>
            </a:r>
            <a:r>
              <a:rPr lang="en-US" i="1" dirty="0"/>
              <a:t>state of nature</a:t>
            </a:r>
            <a:r>
              <a:rPr lang="en-US" dirty="0"/>
              <a:t>)</a:t>
            </a:r>
          </a:p>
          <a:p>
            <a:pPr lvl="2" eaLnBrk="1" hangingPunct="1"/>
            <a:r>
              <a:rPr lang="en-US" dirty="0"/>
              <a:t>Solid growth</a:t>
            </a:r>
          </a:p>
          <a:p>
            <a:pPr lvl="2" eaLnBrk="1" hangingPunct="1"/>
            <a:r>
              <a:rPr lang="en-US" dirty="0"/>
              <a:t>Stagnation</a:t>
            </a:r>
          </a:p>
          <a:p>
            <a:pPr lvl="2" eaLnBrk="1" hangingPunct="1"/>
            <a:r>
              <a:rPr lang="en-US" dirty="0"/>
              <a:t>Inflation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7913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Decision Table - </a:t>
            </a:r>
            <a:br>
              <a:rPr lang="en-US" sz="3200" dirty="0"/>
            </a:br>
            <a:r>
              <a:rPr lang="en-US" sz="3200" dirty="0"/>
              <a:t>Investment Example: Possible Situations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93088" cy="4648200"/>
          </a:xfrm>
        </p:spPr>
        <p:txBody>
          <a:bodyPr/>
          <a:lstStyle/>
          <a:p>
            <a:pPr marL="576263" lvl="1" indent="-461963" eaLnBrk="1" hangingPunct="1">
              <a:buFont typeface="Wingdings" pitchFamily="2" charset="2"/>
              <a:buNone/>
            </a:pPr>
            <a:r>
              <a:rPr lang="en-US" dirty="0"/>
              <a:t>1.	If </a:t>
            </a:r>
            <a:r>
              <a:rPr lang="en-US" dirty="0">
                <a:solidFill>
                  <a:schemeClr val="hlink"/>
                </a:solidFill>
              </a:rPr>
              <a:t>solid growth</a:t>
            </a:r>
            <a:r>
              <a:rPr lang="en-US" dirty="0"/>
              <a:t> in the economy, bonds yield 12%; stocks 15%; time deposits 6.5%</a:t>
            </a:r>
          </a:p>
          <a:p>
            <a:pPr marL="576263" lvl="1" indent="-461963" eaLnBrk="1" hangingPunct="1">
              <a:buFont typeface="Wingdings" pitchFamily="2" charset="2"/>
              <a:buNone/>
            </a:pPr>
            <a:r>
              <a:rPr lang="en-US" dirty="0"/>
              <a:t>2.	If </a:t>
            </a:r>
            <a:r>
              <a:rPr lang="en-US" dirty="0">
                <a:solidFill>
                  <a:schemeClr val="hlink"/>
                </a:solidFill>
              </a:rPr>
              <a:t>stagnation</a:t>
            </a:r>
            <a:r>
              <a:rPr lang="en-US" dirty="0"/>
              <a:t>, bonds yield 6%; stocks 3%; time deposits 6.5%</a:t>
            </a:r>
          </a:p>
          <a:p>
            <a:pPr marL="576263" lvl="1" indent="-461963" eaLnBrk="1" hangingPunct="1">
              <a:buFont typeface="Wingdings" pitchFamily="2" charset="2"/>
              <a:buNone/>
            </a:pPr>
            <a:r>
              <a:rPr lang="en-US" dirty="0"/>
              <a:t>3.	If </a:t>
            </a:r>
            <a:r>
              <a:rPr lang="en-US" dirty="0">
                <a:solidFill>
                  <a:schemeClr val="hlink"/>
                </a:solidFill>
              </a:rPr>
              <a:t>inflation</a:t>
            </a:r>
            <a:r>
              <a:rPr lang="en-US" dirty="0"/>
              <a:t>, bonds yield 3%; stocks lose 2%; time deposits yield 6.5%</a:t>
            </a:r>
          </a:p>
          <a:p>
            <a:pPr marL="0" indent="0" eaLnBrk="1" hangingPunct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538978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7724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Payoff decision variables (alternatives)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Uncontrollable variables (states of economy)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Result variables (projected yield)</a:t>
            </a:r>
          </a:p>
          <a:p>
            <a:pPr eaLnBrk="1" hangingPunct="1">
              <a:lnSpc>
                <a:spcPct val="90000"/>
              </a:lnSpc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sz="2800" u="sng" dirty="0">
                <a:solidFill>
                  <a:srgbClr val="F85E08"/>
                </a:solidFill>
              </a:rPr>
              <a:t>Tabular representation: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Decision Table  </a:t>
            </a:r>
            <a:br>
              <a:rPr lang="en-US" sz="3200" dirty="0"/>
            </a:br>
            <a:r>
              <a:rPr lang="en-US" sz="3200" dirty="0"/>
              <a:t>Investment Example: Decision Table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84" y="3810000"/>
            <a:ext cx="772211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48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manner by which decision makers think and react to problems</a:t>
            </a:r>
          </a:p>
          <a:p>
            <a:pPr lvl="1"/>
            <a:r>
              <a:rPr lang="en-US" dirty="0"/>
              <a:t>perceive a problem</a:t>
            </a:r>
          </a:p>
          <a:p>
            <a:pPr lvl="1"/>
            <a:r>
              <a:rPr lang="en-US" dirty="0"/>
              <a:t>cognitive response</a:t>
            </a:r>
          </a:p>
          <a:p>
            <a:pPr lvl="1"/>
            <a:r>
              <a:rPr lang="en-US" dirty="0"/>
              <a:t>values and beliefs</a:t>
            </a:r>
          </a:p>
          <a:p>
            <a:r>
              <a:rPr lang="en-US" dirty="0"/>
              <a:t>When making decisions, people…</a:t>
            </a:r>
          </a:p>
          <a:p>
            <a:pPr lvl="1"/>
            <a:r>
              <a:rPr lang="en-US" dirty="0"/>
              <a:t>follow different steps/sequence</a:t>
            </a:r>
          </a:p>
          <a:p>
            <a:pPr lvl="1"/>
            <a:r>
              <a:rPr lang="en-US" dirty="0"/>
              <a:t>give different emphasis, time allotment, and priority to each step</a:t>
            </a:r>
          </a:p>
        </p:txBody>
      </p:sp>
    </p:spTree>
    <p:extLst>
      <p:ext uri="{BB962C8B-B14F-4D97-AF65-F5344CB8AC3E}">
        <p14:creationId xmlns:p14="http://schemas.microsoft.com/office/powerpoint/2010/main" val="252364167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>
          <a:xfrm>
            <a:off x="1150938" y="250825"/>
            <a:ext cx="79930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Decision Table  </a:t>
            </a:r>
            <a:br>
              <a:rPr lang="en-US" sz="3200" dirty="0"/>
            </a:br>
            <a:r>
              <a:rPr lang="en-US" sz="3200" dirty="0"/>
              <a:t>Investment Example: Treating Uncertainty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772400" cy="3048000"/>
          </a:xfrm>
        </p:spPr>
        <p:txBody>
          <a:bodyPr/>
          <a:lstStyle/>
          <a:p>
            <a:pPr eaLnBrk="1" hangingPunct="1"/>
            <a:r>
              <a:rPr lang="en-US" dirty="0"/>
              <a:t>Optimistic approach</a:t>
            </a:r>
          </a:p>
          <a:p>
            <a:pPr eaLnBrk="1" hangingPunct="1"/>
            <a:r>
              <a:rPr lang="en-US" dirty="0"/>
              <a:t>Pessimistic approach</a:t>
            </a:r>
          </a:p>
          <a:p>
            <a:pPr eaLnBrk="1" hangingPunct="1"/>
            <a:r>
              <a:rPr lang="en-US" dirty="0"/>
              <a:t>Treating Risk/Uncertainty:</a:t>
            </a:r>
          </a:p>
          <a:p>
            <a:pPr lvl="1" eaLnBrk="1" hangingPunct="1"/>
            <a:r>
              <a:rPr lang="en-US" dirty="0"/>
              <a:t>Use known probabilities </a:t>
            </a:r>
          </a:p>
          <a:p>
            <a:pPr lvl="1" eaLnBrk="1" hangingPunct="1"/>
            <a:r>
              <a:rPr lang="en-US" dirty="0">
                <a:solidFill>
                  <a:srgbClr val="F85E08"/>
                </a:solidFill>
              </a:rPr>
              <a:t>Expected values</a:t>
            </a:r>
          </a:p>
        </p:txBody>
      </p:sp>
    </p:spTree>
    <p:extLst>
      <p:ext uri="{BB962C8B-B14F-4D97-AF65-F5344CB8AC3E}">
        <p14:creationId xmlns:p14="http://schemas.microsoft.com/office/powerpoint/2010/main" val="129989374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50938" y="231776"/>
            <a:ext cx="7916862" cy="113982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Decision Table</a:t>
            </a:r>
            <a:br>
              <a:rPr lang="en-US" sz="3200" dirty="0"/>
            </a:br>
            <a:r>
              <a:rPr lang="en-US" sz="3200" dirty="0"/>
              <a:t>Investment Example: Multiple Goals</a:t>
            </a:r>
          </a:p>
        </p:txBody>
      </p:sp>
      <p:sp>
        <p:nvSpPr>
          <p:cNvPr id="28675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772400" cy="2743200"/>
          </a:xfrm>
        </p:spPr>
        <p:txBody>
          <a:bodyPr/>
          <a:lstStyle/>
          <a:p>
            <a:pPr eaLnBrk="1" hangingPunct="1"/>
            <a:r>
              <a:rPr lang="en-US" dirty="0"/>
              <a:t>Multiple goals </a:t>
            </a:r>
          </a:p>
          <a:p>
            <a:pPr lvl="1" eaLnBrk="1" hangingPunct="1"/>
            <a:r>
              <a:rPr lang="en-US" dirty="0"/>
              <a:t>Yield, safety, and liquidity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3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12540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representation of relationships</a:t>
            </a:r>
          </a:p>
          <a:p>
            <a:r>
              <a:rPr lang="en-US" dirty="0"/>
              <a:t>Multiple criteria approach</a:t>
            </a:r>
          </a:p>
          <a:p>
            <a:r>
              <a:rPr lang="en-US" dirty="0"/>
              <a:t>Demonstrates complex relationships</a:t>
            </a:r>
          </a:p>
          <a:p>
            <a:r>
              <a:rPr lang="en-US" dirty="0"/>
              <a:t>Cumbersome, if many alternatives exists</a:t>
            </a:r>
          </a:p>
          <a:p>
            <a:r>
              <a:rPr lang="en-US" dirty="0"/>
              <a:t>Tools include</a:t>
            </a:r>
          </a:p>
          <a:p>
            <a:pPr lvl="1"/>
            <a:r>
              <a:rPr lang="en-US" dirty="0"/>
              <a:t>Mind Tools Ltd., mindtools.com</a:t>
            </a:r>
          </a:p>
          <a:p>
            <a:pPr lvl="1"/>
            <a:r>
              <a:rPr lang="en-US" dirty="0"/>
              <a:t>TreeAge Software Inc., treeage.com</a:t>
            </a:r>
          </a:p>
          <a:p>
            <a:pPr lvl="1"/>
            <a:r>
              <a:rPr lang="en-US" dirty="0"/>
              <a:t>Palisade Corp., palisade.com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4613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– An Example</a:t>
            </a:r>
          </a:p>
        </p:txBody>
      </p:sp>
      <p:pic>
        <p:nvPicPr>
          <p:cNvPr id="5" name="Picture 8" descr="FIG9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" y="1905000"/>
            <a:ext cx="81686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36047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Multi-Criteria Decision Making with Pairwise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more than one criterion makes decision-making process complicated</a:t>
            </a:r>
          </a:p>
          <a:p>
            <a:r>
              <a:rPr lang="en-US" dirty="0"/>
              <a:t>Usually some type of weighing algorithm is used to analyze such problems</a:t>
            </a:r>
          </a:p>
          <a:p>
            <a:r>
              <a:rPr lang="en-US" dirty="0"/>
              <a:t>The Analytic Hierarchy Process</a:t>
            </a:r>
          </a:p>
          <a:p>
            <a:pPr lvl="1"/>
            <a:r>
              <a:rPr lang="en-US" dirty="0"/>
              <a:t>Developed by Thomas Saaty (1995, 1996)</a:t>
            </a:r>
          </a:p>
          <a:p>
            <a:pPr lvl="1"/>
            <a:r>
              <a:rPr lang="en-US" dirty="0"/>
              <a:t>A very popular technique for MCDM</a:t>
            </a:r>
          </a:p>
          <a:p>
            <a:pPr lvl="1"/>
            <a:r>
              <a:rPr lang="en-US" dirty="0">
                <a:solidFill>
                  <a:srgbClr val="F85E08"/>
                </a:solidFill>
              </a:rPr>
              <a:t>Popular Tools</a:t>
            </a:r>
            <a:r>
              <a:rPr lang="en-US" dirty="0"/>
              <a:t> - ExpertChoice.com</a:t>
            </a:r>
          </a:p>
          <a:p>
            <a:pPr lvl="1"/>
            <a:r>
              <a:rPr lang="en-US" dirty="0">
                <a:solidFill>
                  <a:srgbClr val="F85E08"/>
                </a:solidFill>
              </a:rPr>
              <a:t>Web-based Tools</a:t>
            </a:r>
            <a:r>
              <a:rPr lang="en-US" dirty="0"/>
              <a:t> - Web-HIPRE (hipre.aalto.fi)</a:t>
            </a:r>
          </a:p>
        </p:txBody>
      </p:sp>
    </p:spTree>
    <p:extLst>
      <p:ext uri="{BB962C8B-B14F-4D97-AF65-F5344CB8AC3E}">
        <p14:creationId xmlns:p14="http://schemas.microsoft.com/office/powerpoint/2010/main" val="180890582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35424381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10: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and Analysis: Heuristic Search Methods and Simulation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56481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Problem-Solving 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r>
              <a:rPr lang="en-US" dirty="0"/>
              <a:t>Search: </a:t>
            </a: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r>
              <a:rPr lang="en-US" dirty="0">
                <a:solidFill>
                  <a:srgbClr val="F85E08"/>
                </a:solidFill>
              </a:rPr>
              <a:t> </a:t>
            </a:r>
            <a:r>
              <a:rPr lang="en-US" dirty="0"/>
              <a:t>phase of decision making</a:t>
            </a:r>
          </a:p>
          <a:p>
            <a:r>
              <a:rPr lang="en-US" dirty="0"/>
              <a:t>Search is the process of identifying the best possible solution / course of action [under limitations such as time, …]</a:t>
            </a:r>
          </a:p>
          <a:p>
            <a:r>
              <a:rPr lang="en-US" dirty="0"/>
              <a:t>Search techniques include</a:t>
            </a:r>
          </a:p>
          <a:p>
            <a:pPr lvl="1"/>
            <a:r>
              <a:rPr lang="en-US" dirty="0"/>
              <a:t>analytical techniques, </a:t>
            </a:r>
          </a:p>
          <a:p>
            <a:pPr lvl="1"/>
            <a:r>
              <a:rPr lang="en-US" dirty="0"/>
              <a:t>algorithms, </a:t>
            </a:r>
          </a:p>
          <a:p>
            <a:pPr lvl="1"/>
            <a:r>
              <a:rPr lang="en-US" dirty="0"/>
              <a:t>blind searching, and </a:t>
            </a:r>
          </a:p>
          <a:p>
            <a:pPr lvl="1"/>
            <a:r>
              <a:rPr lang="en-US" dirty="0"/>
              <a:t>heuristic searching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839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Problem-Solving Search Methods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5" y="1797800"/>
            <a:ext cx="8919325" cy="39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7138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Problem-Solving Search Methods</a:t>
            </a:r>
            <a:br>
              <a:rPr lang="en-US" dirty="0"/>
            </a:br>
            <a:r>
              <a:rPr lang="en-US" dirty="0"/>
              <a:t>- Algorithmic/Heuristic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733925" cy="4724400"/>
          </a:xfrm>
        </p:spPr>
        <p:txBody>
          <a:bodyPr/>
          <a:lstStyle/>
          <a:p>
            <a:pPr eaLnBrk="1" hangingPunct="1"/>
            <a:r>
              <a:rPr lang="en-US" sz="2400" dirty="0"/>
              <a:t>Cuts the search space</a:t>
            </a:r>
          </a:p>
          <a:p>
            <a:pPr eaLnBrk="1" hangingPunct="1"/>
            <a:r>
              <a:rPr lang="en-US" sz="2400" dirty="0"/>
              <a:t>Gets </a:t>
            </a:r>
            <a:r>
              <a:rPr lang="en-US" sz="2400" dirty="0">
                <a:solidFill>
                  <a:srgbClr val="CC3300"/>
                </a:solidFill>
              </a:rPr>
              <a:t>satisfactory</a:t>
            </a:r>
            <a:r>
              <a:rPr lang="en-US" sz="2400" dirty="0"/>
              <a:t> solutions more quickly and less expensively</a:t>
            </a:r>
          </a:p>
          <a:p>
            <a:pPr eaLnBrk="1" hangingPunct="1"/>
            <a:r>
              <a:rPr lang="en-US" sz="2400" dirty="0"/>
              <a:t>Finds good enough feasible solutions to complex problems</a:t>
            </a:r>
          </a:p>
          <a:p>
            <a:pPr eaLnBrk="1" hangingPunct="1"/>
            <a:r>
              <a:rPr lang="en-US" sz="2400" dirty="0"/>
              <a:t>Heuristics can be </a:t>
            </a:r>
          </a:p>
          <a:p>
            <a:pPr lvl="1" eaLnBrk="1" hangingPunct="1"/>
            <a:r>
              <a:rPr lang="en-US" sz="2000" dirty="0"/>
              <a:t>Quantitative</a:t>
            </a:r>
          </a:p>
          <a:p>
            <a:pPr lvl="1" eaLnBrk="1" hangingPunct="1"/>
            <a:r>
              <a:rPr lang="en-US" sz="2000" dirty="0"/>
              <a:t>Qualitative (in ES)</a:t>
            </a:r>
          </a:p>
          <a:p>
            <a:pPr lvl="3"/>
            <a:endParaRPr lang="en-US" sz="1200" dirty="0"/>
          </a:p>
          <a:p>
            <a:pPr eaLnBrk="1" hangingPunct="1"/>
            <a:r>
              <a:rPr lang="en-US" sz="2400" dirty="0"/>
              <a:t>Traveling Salesman Problem  </a:t>
            </a:r>
            <a:r>
              <a:rPr lang="en-US" sz="24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the example next </a:t>
            </a:r>
            <a:r>
              <a:rPr lang="en-US" sz="2400" b="1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40006"/>
            <a:ext cx="4419600" cy="39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64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Personality temperament tests are often used to determine decision styles</a:t>
            </a:r>
          </a:p>
          <a:p>
            <a:r>
              <a:rPr lang="en-US" dirty="0"/>
              <a:t>There are many such tests</a:t>
            </a:r>
          </a:p>
          <a:p>
            <a:pPr lvl="1"/>
            <a:r>
              <a:rPr lang="en-US" dirty="0"/>
              <a:t>Meyers/Briggs,</a:t>
            </a:r>
          </a:p>
          <a:p>
            <a:pPr lvl="1"/>
            <a:r>
              <a:rPr lang="en-US" dirty="0"/>
              <a:t>True Colors (Birkman),</a:t>
            </a:r>
          </a:p>
          <a:p>
            <a:pPr lvl="1"/>
            <a:r>
              <a:rPr lang="en-US" dirty="0"/>
              <a:t>Keirsey Temperament Theory, …</a:t>
            </a:r>
          </a:p>
          <a:p>
            <a:r>
              <a:rPr lang="en-US" dirty="0"/>
              <a:t>Various tests measure somewhat different aspects of personality</a:t>
            </a:r>
          </a:p>
          <a:p>
            <a:pPr lvl="1"/>
            <a:r>
              <a:rPr lang="en-US" dirty="0"/>
              <a:t>They cannot be equated!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49941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Traveling Salesman Problem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93088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What is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 traveling salesman must visit customers in several cities, visiting each city only once, across the country. Goal: Find the shortest possible route.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Total number of unique routes (TNUR):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3300"/>
                </a:solidFill>
              </a:rPr>
              <a:t>TNUR = (1/2) (Number of Cities – 1)!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u="sng" dirty="0"/>
              <a:t>Number of Cities</a:t>
            </a:r>
            <a:r>
              <a:rPr lang="en-US" sz="2400" dirty="0"/>
              <a:t>		</a:t>
            </a:r>
            <a:r>
              <a:rPr lang="en-US" sz="2400" u="sng" dirty="0"/>
              <a:t>TNUR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             5			    12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   6			    60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   9		        20,160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             20			  1.22 10</a:t>
            </a:r>
            <a:r>
              <a:rPr lang="en-US" sz="2400" baseline="30000" dirty="0"/>
              <a:t>18</a:t>
            </a:r>
            <a:r>
              <a:rPr lang="en-US" sz="2400" dirty="0"/>
              <a:t> </a:t>
            </a:r>
          </a:p>
        </p:txBody>
      </p:sp>
      <p:pic>
        <p:nvPicPr>
          <p:cNvPr id="39940" name="Picture 5" descr="\frac{1}{2}(n-1)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0"/>
            <a:ext cx="1287463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84336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Traveling Salesman Problem</a:t>
            </a:r>
          </a:p>
        </p:txBody>
      </p:sp>
      <p:pic>
        <p:nvPicPr>
          <p:cNvPr id="40963" name="Picture 4" descr="FigTraS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4864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01061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Traveling Salesman Problem</a:t>
            </a:r>
          </a:p>
        </p:txBody>
      </p:sp>
      <p:pic>
        <p:nvPicPr>
          <p:cNvPr id="41987" name="Picture 4" descr="FigTraS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0198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138238" y="1447800"/>
            <a:ext cx="632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1: Starting from home base, go to the closest city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86038" y="3032125"/>
            <a:ext cx="6024562" cy="2919413"/>
            <a:chOff x="1629" y="1910"/>
            <a:chExt cx="3795" cy="1839"/>
          </a:xfrm>
        </p:grpSpPr>
        <p:pic>
          <p:nvPicPr>
            <p:cNvPr id="41990" name="Picture 5" descr="FigTraSa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1920"/>
              <a:ext cx="3792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1629" y="1910"/>
              <a:ext cx="2882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rgbClr val="F85E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Rule 2: Always follow an exterior route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When to Use Heuristics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When to Use Heuristics?</a:t>
            </a:r>
          </a:p>
          <a:p>
            <a:pPr marL="973138" lvl="1" indent="-514350" eaLnBrk="1" hangingPunct="1">
              <a:defRPr/>
            </a:pPr>
            <a:r>
              <a:rPr lang="en-US" dirty="0"/>
              <a:t>Inexact or limited input data</a:t>
            </a:r>
          </a:p>
          <a:p>
            <a:pPr marL="973138" lvl="1" indent="-514350" eaLnBrk="1" hangingPunct="1">
              <a:defRPr/>
            </a:pPr>
            <a:r>
              <a:rPr lang="en-US" dirty="0"/>
              <a:t>Complex reality</a:t>
            </a:r>
          </a:p>
          <a:p>
            <a:pPr marL="973138" lvl="1" indent="-514350" eaLnBrk="1" hangingPunct="1">
              <a:defRPr/>
            </a:pPr>
            <a:r>
              <a:rPr lang="en-US" dirty="0"/>
              <a:t>Reliable, exact algorithm not available</a:t>
            </a:r>
          </a:p>
          <a:p>
            <a:pPr marL="973138" lvl="1" indent="-514350" eaLnBrk="1" hangingPunct="1">
              <a:defRPr/>
            </a:pPr>
            <a:r>
              <a:rPr lang="en-US" dirty="0"/>
              <a:t>Computation time excessive</a:t>
            </a:r>
          </a:p>
          <a:p>
            <a:pPr marL="973138" lvl="1" indent="-514350" eaLnBrk="1" hangingPunct="1">
              <a:defRPr/>
            </a:pPr>
            <a:r>
              <a:rPr lang="en-US" dirty="0"/>
              <a:t>For making quick decisions</a:t>
            </a:r>
          </a:p>
          <a:p>
            <a:pPr marL="1889125" lvl="3" indent="-514350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dirty="0"/>
              <a:t>Limitations of Heuristics!</a:t>
            </a:r>
          </a:p>
          <a:p>
            <a:pPr marL="969963" lvl="1" indent="-511175" eaLnBrk="1" hangingPunct="1">
              <a:defRPr/>
            </a:pPr>
            <a:r>
              <a:rPr lang="en-US" dirty="0"/>
              <a:t>Cannot guarantee an 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61633237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 search</a:t>
            </a:r>
          </a:p>
          <a:p>
            <a:pPr lvl="1" eaLnBrk="1" hangingPunct="1"/>
            <a:r>
              <a:rPr lang="en-US" dirty="0"/>
              <a:t>Intelligent search algorithm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algorithms</a:t>
            </a:r>
          </a:p>
          <a:p>
            <a:pPr lvl="1" eaLnBrk="1" hangingPunct="1"/>
            <a:r>
              <a:rPr lang="en-US" dirty="0"/>
              <a:t>Survival of the fittest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dirty="0"/>
              <a:t>	</a:t>
            </a:r>
          </a:p>
          <a:p>
            <a:pPr eaLnBrk="1" hangingPunct="1"/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 annealing</a:t>
            </a:r>
          </a:p>
          <a:p>
            <a:pPr lvl="1" eaLnBrk="1" hangingPunct="1"/>
            <a:r>
              <a:rPr lang="en-US" dirty="0"/>
              <a:t>Analogy to Thermodynamics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600" dirty="0"/>
              <a:t>	</a:t>
            </a:r>
          </a:p>
          <a:p>
            <a:pPr eaLnBrk="1" hangingPunct="1"/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 colony </a:t>
            </a:r>
            <a:r>
              <a:rPr lang="en-US" dirty="0"/>
              <a:t>and other </a:t>
            </a: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Meta-heuristics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Modern Heuristic Methods</a:t>
            </a:r>
          </a:p>
        </p:txBody>
      </p:sp>
    </p:spTree>
    <p:extLst>
      <p:ext uri="{BB962C8B-B14F-4D97-AF65-F5344CB8AC3E}">
        <p14:creationId xmlns:p14="http://schemas.microsoft.com/office/powerpoint/2010/main" val="1921301312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Genetic Algorithms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It is a popular heuristic search technique</a:t>
            </a:r>
          </a:p>
          <a:p>
            <a:pPr eaLnBrk="1" hangingPunct="1"/>
            <a:r>
              <a:rPr lang="en-US" sz="2800" dirty="0"/>
              <a:t>Mimics the biological process of evolution</a:t>
            </a:r>
          </a:p>
          <a:p>
            <a:pPr eaLnBrk="1" hangingPunct="1"/>
            <a:r>
              <a:rPr lang="en-US" sz="2800" dirty="0"/>
              <a:t>Genetic algorithms</a:t>
            </a:r>
          </a:p>
          <a:p>
            <a:pPr lvl="1" eaLnBrk="1" hangingPunct="1"/>
            <a:r>
              <a:rPr lang="en-US" sz="2400" dirty="0"/>
              <a:t>Software programs that “learn/search” in evolutionary manner, similar to the way biological systems evolve</a:t>
            </a:r>
          </a:p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An efficient, domain-independent search heuristic for a broad spectrum of problem domains</a:t>
            </a:r>
          </a:p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theme: </a:t>
            </a:r>
            <a:r>
              <a:rPr lang="en-US" sz="2800" dirty="0"/>
              <a:t>Survival of the fittest</a:t>
            </a:r>
          </a:p>
          <a:p>
            <a:pPr lvl="1" eaLnBrk="1" hangingPunct="1"/>
            <a:r>
              <a:rPr lang="en-US" sz="2400" dirty="0"/>
              <a:t>Moving toward better and better solutions by letting only the fittest parents create the future generations</a:t>
            </a:r>
          </a:p>
        </p:txBody>
      </p:sp>
      <p:pic>
        <p:nvPicPr>
          <p:cNvPr id="19460" name="Picture 4" descr="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28526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Evolutionary Algorithm</a:t>
            </a:r>
          </a:p>
        </p:txBody>
      </p:sp>
      <p:pic>
        <p:nvPicPr>
          <p:cNvPr id="20483" name="Picture 3" descr="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0" y="3962400"/>
            <a:ext cx="464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90550" y="1898650"/>
            <a:ext cx="1358900" cy="295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altLang="zh-TW" sz="2000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10010110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01100010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10100100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10011001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01111101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. . .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. . .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. . .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. . .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84200" y="22733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96900" y="25908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84200" y="28829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84200" y="31877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84200" y="34925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296150" y="1898650"/>
            <a:ext cx="1358900" cy="295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altLang="zh-TW" sz="2000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10010110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01100010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tx2"/>
                </a:solidFill>
                <a:latin typeface="Arial" pitchFamily="34" charset="0"/>
                <a:ea typeface="新細明體" pitchFamily="18" charset="-120"/>
              </a:rPr>
              <a:t>10100100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10011101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01111001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. . .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. . .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. . .</a:t>
            </a:r>
          </a:p>
          <a:p>
            <a:pPr algn="ctr" eaLnBrk="0" hangingPunct="0"/>
            <a:r>
              <a:rPr kumimoji="1" lang="en-US" altLang="zh-TW" sz="2000" dirty="0">
                <a:solidFill>
                  <a:schemeClr val="accent1"/>
                </a:solidFill>
                <a:latin typeface="Arial" pitchFamily="34" charset="0"/>
                <a:ea typeface="新細明體" pitchFamily="18" charset="-120"/>
              </a:rPr>
              <a:t>. . .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7289800" y="22733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289800" y="25781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7289800" y="28829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7289800" y="31877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289800" y="34925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0704" name="AutoShape 16"/>
          <p:cNvSpPr>
            <a:spLocks noChangeArrowheads="1"/>
          </p:cNvSpPr>
          <p:nvPr/>
        </p:nvSpPr>
        <p:spPr bwMode="auto">
          <a:xfrm>
            <a:off x="2273300" y="3429000"/>
            <a:ext cx="279400" cy="508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5400">
            <a:solidFill>
              <a:srgbClr val="C1CE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05" name="AutoShape 17"/>
          <p:cNvSpPr>
            <a:spLocks noChangeArrowheads="1"/>
          </p:cNvSpPr>
          <p:nvPr/>
        </p:nvSpPr>
        <p:spPr bwMode="auto">
          <a:xfrm>
            <a:off x="2654300" y="3429000"/>
            <a:ext cx="1270000" cy="609600"/>
          </a:xfrm>
          <a:prstGeom prst="roundRect">
            <a:avLst>
              <a:gd name="adj" fmla="val 12495"/>
            </a:avLst>
          </a:prstGeom>
          <a:noFill/>
          <a:ln w="25400">
            <a:solidFill>
              <a:srgbClr val="00DFCA"/>
            </a:solidFill>
            <a:round/>
            <a:headEnd/>
            <a:tailEnd/>
          </a:ln>
          <a:effectLst>
            <a:prstShdw prst="shdw17" dist="17961" dir="2700000">
              <a:srgbClr val="00DFCA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kumimoji="1" lang="en-US" altLang="zh-TW" sz="19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charset="-120"/>
              </a:rPr>
              <a:t>Selection</a:t>
            </a:r>
          </a:p>
        </p:txBody>
      </p:sp>
      <p:sp>
        <p:nvSpPr>
          <p:cNvPr id="370706" name="AutoShape 18"/>
          <p:cNvSpPr>
            <a:spLocks noChangeArrowheads="1"/>
          </p:cNvSpPr>
          <p:nvPr/>
        </p:nvSpPr>
        <p:spPr bwMode="auto">
          <a:xfrm>
            <a:off x="4406900" y="3429000"/>
            <a:ext cx="1752600" cy="1219200"/>
          </a:xfrm>
          <a:prstGeom prst="roundRect">
            <a:avLst>
              <a:gd name="adj" fmla="val 12495"/>
            </a:avLst>
          </a:prstGeom>
          <a:noFill/>
          <a:ln w="25400">
            <a:solidFill>
              <a:srgbClr val="00DFCA"/>
            </a:solidFill>
            <a:round/>
            <a:headEnd/>
            <a:tailEnd/>
          </a:ln>
          <a:effectLst>
            <a:prstShdw prst="shdw17" dist="17961" dir="2700000">
              <a:srgbClr val="00DFCA">
                <a:gamma/>
                <a:shade val="60000"/>
                <a:invGamma/>
              </a:srgbClr>
            </a:prstShdw>
          </a:effectLst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r>
              <a:rPr kumimoji="1" lang="en-US" altLang="zh-TW" sz="19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charset="-120"/>
              </a:rPr>
              <a:t>Reproduction</a:t>
            </a:r>
          </a:p>
          <a:p>
            <a:pPr eaLnBrk="0" hangingPunct="0">
              <a:defRPr/>
            </a:pPr>
            <a:r>
              <a:rPr kumimoji="1" lang="en-US" altLang="zh-TW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charset="-120"/>
              </a:rPr>
              <a:t>  . Crossover</a:t>
            </a:r>
          </a:p>
          <a:p>
            <a:pPr eaLnBrk="0" hangingPunct="0">
              <a:defRPr/>
            </a:pPr>
            <a:r>
              <a:rPr kumimoji="1" lang="en-US" altLang="zh-TW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新細明體" charset="-120"/>
              </a:rPr>
              <a:t>  . Mutation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490325" y="4867275"/>
            <a:ext cx="152125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US" altLang="zh-TW" sz="2200" b="0" dirty="0">
                <a:solidFill>
                  <a:srgbClr val="FF3300"/>
                </a:solidFill>
                <a:latin typeface="Arial" pitchFamily="34" charset="0"/>
                <a:ea typeface="新細明體" pitchFamily="18" charset="-120"/>
              </a:rPr>
              <a:t>Current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US" altLang="zh-TW" sz="2200" b="0" dirty="0">
                <a:solidFill>
                  <a:srgbClr val="FF3300"/>
                </a:solidFill>
                <a:latin typeface="Arial" pitchFamily="34" charset="0"/>
                <a:ea typeface="新細明體" pitchFamily="18" charset="-120"/>
              </a:rPr>
              <a:t>generation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7272125" y="4876800"/>
            <a:ext cx="152125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n-US" altLang="zh-TW" sz="2200" b="0" dirty="0">
                <a:solidFill>
                  <a:srgbClr val="FF3300"/>
                </a:solidFill>
                <a:latin typeface="Arial" pitchFamily="34" charset="0"/>
                <a:ea typeface="新細明體" pitchFamily="18" charset="-120"/>
              </a:rPr>
              <a:t>Next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US" altLang="zh-TW" sz="2200" b="0" dirty="0">
                <a:solidFill>
                  <a:srgbClr val="FF3300"/>
                </a:solidFill>
                <a:latin typeface="Arial" pitchFamily="34" charset="0"/>
                <a:ea typeface="新細明體" pitchFamily="18" charset="-120"/>
              </a:rPr>
              <a:t>generation</a:t>
            </a: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2273300" y="2057400"/>
            <a:ext cx="4622800" cy="736600"/>
          </a:xfrm>
          <a:prstGeom prst="rightArrow">
            <a:avLst>
              <a:gd name="adj1" fmla="val 50000"/>
              <a:gd name="adj2" fmla="val 313822"/>
            </a:avLst>
          </a:prstGeom>
          <a:gradFill rotWithShape="0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25400">
            <a:solidFill>
              <a:srgbClr val="C1CE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altLang="zh-TW" sz="2000" dirty="0">
                <a:solidFill>
                  <a:srgbClr val="FAFD00"/>
                </a:solidFill>
                <a:latin typeface="Arial" pitchFamily="34" charset="0"/>
                <a:ea typeface="新細明體" pitchFamily="18" charset="-120"/>
              </a:rPr>
              <a:t>Elitism</a:t>
            </a:r>
          </a:p>
        </p:txBody>
      </p:sp>
      <p:sp>
        <p:nvSpPr>
          <p:cNvPr id="370710" name="AutoShape 22"/>
          <p:cNvSpPr>
            <a:spLocks noChangeArrowheads="1"/>
          </p:cNvSpPr>
          <p:nvPr/>
        </p:nvSpPr>
        <p:spPr bwMode="auto">
          <a:xfrm>
            <a:off x="6235700" y="3505200"/>
            <a:ext cx="762000" cy="457200"/>
          </a:xfrm>
          <a:prstGeom prst="rightArrow">
            <a:avLst>
              <a:gd name="adj1" fmla="val 75009"/>
              <a:gd name="adj2" fmla="val 83341"/>
            </a:avLst>
          </a:prstGeom>
          <a:gradFill rotWithShape="0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5400">
            <a:solidFill>
              <a:srgbClr val="C1CE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1" name="AutoShape 23"/>
          <p:cNvSpPr>
            <a:spLocks noChangeArrowheads="1"/>
          </p:cNvSpPr>
          <p:nvPr/>
        </p:nvSpPr>
        <p:spPr bwMode="auto">
          <a:xfrm>
            <a:off x="4025900" y="3429000"/>
            <a:ext cx="279400" cy="508000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5400">
            <a:solidFill>
              <a:srgbClr val="C1CE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04" name="AutoShape 24"/>
          <p:cNvSpPr>
            <a:spLocks/>
          </p:cNvSpPr>
          <p:nvPr/>
        </p:nvSpPr>
        <p:spPr bwMode="auto">
          <a:xfrm>
            <a:off x="2044700" y="1905000"/>
            <a:ext cx="152400" cy="990600"/>
          </a:xfrm>
          <a:prstGeom prst="rightBrace">
            <a:avLst>
              <a:gd name="adj1" fmla="val 54167"/>
              <a:gd name="adj2" fmla="val 52083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 dirty="0">
              <a:latin typeface="Times New Roman" pitchFamily="18" charset="0"/>
            </a:endParaRPr>
          </a:p>
        </p:txBody>
      </p:sp>
      <p:sp>
        <p:nvSpPr>
          <p:cNvPr id="20505" name="AutoShape 25"/>
          <p:cNvSpPr>
            <a:spLocks/>
          </p:cNvSpPr>
          <p:nvPr/>
        </p:nvSpPr>
        <p:spPr bwMode="auto">
          <a:xfrm>
            <a:off x="2044700" y="2895600"/>
            <a:ext cx="152400" cy="1905000"/>
          </a:xfrm>
          <a:prstGeom prst="rightBrace">
            <a:avLst>
              <a:gd name="adj1" fmla="val 104167"/>
              <a:gd name="adj2" fmla="val 415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 dirty="0">
              <a:latin typeface="Times New Roman" pitchFamily="18" charset="0"/>
            </a:endParaRPr>
          </a:p>
        </p:txBody>
      </p:sp>
      <p:sp>
        <p:nvSpPr>
          <p:cNvPr id="20506" name="AutoShape 26"/>
          <p:cNvSpPr>
            <a:spLocks/>
          </p:cNvSpPr>
          <p:nvPr/>
        </p:nvSpPr>
        <p:spPr bwMode="auto">
          <a:xfrm>
            <a:off x="7073900" y="1905000"/>
            <a:ext cx="152400" cy="990600"/>
          </a:xfrm>
          <a:prstGeom prst="leftBrace">
            <a:avLst>
              <a:gd name="adj1" fmla="val 54167"/>
              <a:gd name="adj2" fmla="val 49361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7" name="AutoShape 27"/>
          <p:cNvSpPr>
            <a:spLocks/>
          </p:cNvSpPr>
          <p:nvPr/>
        </p:nvSpPr>
        <p:spPr bwMode="auto">
          <a:xfrm>
            <a:off x="7073900" y="2895600"/>
            <a:ext cx="152400" cy="1905000"/>
          </a:xfrm>
          <a:prstGeom prst="leftBrace">
            <a:avLst>
              <a:gd name="adj1" fmla="val 104167"/>
              <a:gd name="adj2" fmla="val 43917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79596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34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Each candidate solution is called a </a:t>
            </a:r>
            <a:r>
              <a:rPr lang="en-US" sz="2400" dirty="0">
                <a:solidFill>
                  <a:srgbClr val="FF0000"/>
                </a:solidFill>
              </a:rPr>
              <a:t>chromosome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 chromosome is a string of </a:t>
            </a:r>
            <a:r>
              <a:rPr lang="en-US" sz="2400" dirty="0">
                <a:solidFill>
                  <a:srgbClr val="FF0000"/>
                </a:solidFill>
              </a:rPr>
              <a:t>genes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Chromosomes can copy themselves, mate, and mutate via evolution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In GA we use specific </a:t>
            </a:r>
            <a:r>
              <a:rPr lang="en-US" sz="2400" dirty="0">
                <a:solidFill>
                  <a:schemeClr val="hlink"/>
                </a:solidFill>
              </a:rPr>
              <a:t>genetic operators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Crossover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Mutation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GA Structure and GA Operators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77415"/>
            <a:ext cx="4572000" cy="48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784427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Genetic Algorithms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69288" cy="48006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of Genetic Algorithms</a:t>
            </a:r>
          </a:p>
          <a:p>
            <a:pPr lvl="1"/>
            <a:r>
              <a:rPr lang="en-US" sz="2400" dirty="0"/>
              <a:t>Does not guarantee an optimal solution (often settles in a sub optimal solution / local minimum)</a:t>
            </a:r>
          </a:p>
          <a:p>
            <a:pPr lvl="1"/>
            <a:r>
              <a:rPr lang="en-US" sz="2400" dirty="0"/>
              <a:t>Not all problems can be put into GA formulation</a:t>
            </a:r>
          </a:p>
          <a:p>
            <a:pPr lvl="1"/>
            <a:r>
              <a:rPr lang="en-US" sz="2400" dirty="0"/>
              <a:t>Development and interpretation of GA solutions requires both programming and statistical skills</a:t>
            </a:r>
          </a:p>
          <a:p>
            <a:pPr lvl="1"/>
            <a:r>
              <a:rPr lang="en-US" sz="2400" dirty="0"/>
              <a:t>Relies heavily on the random number generators</a:t>
            </a:r>
          </a:p>
          <a:p>
            <a:pPr lvl="1"/>
            <a:r>
              <a:rPr lang="en-US" sz="2400" dirty="0"/>
              <a:t>Locating good variables for a particular problem and obtaining the data for the variables is difficult</a:t>
            </a:r>
          </a:p>
          <a:p>
            <a:pPr lvl="1"/>
            <a:r>
              <a:rPr lang="en-US" sz="2400" dirty="0"/>
              <a:t>Selecting methods by which to evolve the system requires experimentation and experience</a:t>
            </a:r>
          </a:p>
        </p:txBody>
      </p:sp>
      <p:pic>
        <p:nvPicPr>
          <p:cNvPr id="19460" name="Picture 4" descr="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83799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Algorithm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r>
              <a:rPr lang="en-US" sz="2800" dirty="0"/>
              <a:t>Dynamic process control</a:t>
            </a:r>
          </a:p>
          <a:p>
            <a:r>
              <a:rPr lang="en-US" sz="2800" dirty="0"/>
              <a:t>Optimization of induction rules</a:t>
            </a:r>
          </a:p>
          <a:p>
            <a:r>
              <a:rPr lang="en-US" sz="2800" dirty="0"/>
              <a:t>Discovery of new connectivity topologies (NNs)</a:t>
            </a:r>
          </a:p>
          <a:p>
            <a:r>
              <a:rPr lang="en-US" sz="2800" dirty="0"/>
              <a:t>Simulation of biological models of behavior</a:t>
            </a:r>
          </a:p>
          <a:p>
            <a:r>
              <a:rPr lang="en-US" sz="2800" dirty="0"/>
              <a:t>Complex design of engineering structures</a:t>
            </a:r>
          </a:p>
          <a:p>
            <a:r>
              <a:rPr lang="en-US" sz="2800" dirty="0"/>
              <a:t>Pattern recognition</a:t>
            </a:r>
          </a:p>
          <a:p>
            <a:r>
              <a:rPr lang="en-US" sz="2800" dirty="0"/>
              <a:t>Scheduling, transportation, and routing</a:t>
            </a:r>
          </a:p>
          <a:p>
            <a:r>
              <a:rPr lang="en-US" sz="2800" dirty="0"/>
              <a:t>Layout and circuit design</a:t>
            </a:r>
          </a:p>
          <a:p>
            <a:r>
              <a:rPr lang="en-US" sz="2800" dirty="0"/>
              <a:t>Telecommunication, graph-based problems, …</a:t>
            </a:r>
          </a:p>
        </p:txBody>
      </p:sp>
    </p:spTree>
    <p:extLst>
      <p:ext uri="{BB962C8B-B14F-4D97-AF65-F5344CB8AC3E}">
        <p14:creationId xmlns:p14="http://schemas.microsoft.com/office/powerpoint/2010/main" val="618886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Style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Decision-making styles</a:t>
            </a:r>
          </a:p>
          <a:p>
            <a:pPr lvl="1"/>
            <a:r>
              <a:rPr lang="en-US" dirty="0"/>
              <a:t>Heuristic versus Analytic</a:t>
            </a:r>
          </a:p>
          <a:p>
            <a:pPr lvl="1"/>
            <a:r>
              <a:rPr lang="en-US" dirty="0"/>
              <a:t>Autocratic versus Democratic</a:t>
            </a:r>
          </a:p>
          <a:p>
            <a:pPr lvl="1"/>
            <a:r>
              <a:rPr lang="en-US" dirty="0"/>
              <a:t>Consultative (with individuals or groups)</a:t>
            </a:r>
          </a:p>
          <a:p>
            <a:r>
              <a:rPr lang="en-US" dirty="0"/>
              <a:t>A successful computerized system should fit the decision style and the decision situation</a:t>
            </a:r>
          </a:p>
          <a:p>
            <a:pPr lvl="1"/>
            <a:r>
              <a:rPr lang="en-US" dirty="0"/>
              <a:t>Should be flexible and adaptable to different users (individuals vs. groups)</a:t>
            </a:r>
          </a:p>
        </p:txBody>
      </p:sp>
    </p:spTree>
    <p:extLst>
      <p:ext uri="{BB962C8B-B14F-4D97-AF65-F5344CB8AC3E}">
        <p14:creationId xmlns:p14="http://schemas.microsoft.com/office/powerpoint/2010/main" val="3297094718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Simulation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93088" cy="4800600"/>
          </a:xfrm>
        </p:spPr>
        <p:txBody>
          <a:bodyPr/>
          <a:lstStyle/>
          <a:p>
            <a:pPr eaLnBrk="1" hangingPunct="1"/>
            <a:r>
              <a:rPr lang="en-US" dirty="0"/>
              <a:t>Simulation is the “appearance” of reality</a:t>
            </a:r>
          </a:p>
          <a:p>
            <a:pPr eaLnBrk="1" hangingPunct="1"/>
            <a:r>
              <a:rPr lang="en-US" dirty="0"/>
              <a:t>It is often used to conduct what-if analysis on the model of the actual system</a:t>
            </a:r>
          </a:p>
          <a:p>
            <a:pPr eaLnBrk="1" hangingPunct="1"/>
            <a:r>
              <a:rPr lang="en-US" dirty="0"/>
              <a:t>It is a popular DSS technique for conducting experiments with a computer on a comprehensive model of the system to assess its dynamic behavior</a:t>
            </a:r>
          </a:p>
          <a:p>
            <a:pPr eaLnBrk="1" hangingPunct="1"/>
            <a:r>
              <a:rPr lang="en-US" dirty="0"/>
              <a:t>Often used when the system is too complex for other DSS techniques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5501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93088" cy="480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3300"/>
                </a:solidFill>
              </a:rPr>
              <a:t>Imitates</a:t>
            </a:r>
            <a:r>
              <a:rPr lang="en-US" dirty="0"/>
              <a:t> reality and captures its richness both in shape and behavior</a:t>
            </a:r>
          </a:p>
          <a:p>
            <a:pPr lvl="1" eaLnBrk="1" hangingPunct="1"/>
            <a:r>
              <a:rPr lang="en-US" dirty="0"/>
              <a:t>“Represent” versus “Imitate”</a:t>
            </a:r>
          </a:p>
          <a:p>
            <a:pPr eaLnBrk="1" hangingPunct="1"/>
            <a:r>
              <a:rPr lang="en-US" dirty="0"/>
              <a:t>Technique for </a:t>
            </a:r>
            <a:r>
              <a:rPr lang="en-US" dirty="0">
                <a:solidFill>
                  <a:srgbClr val="FF3300"/>
                </a:solidFill>
              </a:rPr>
              <a:t>conducting experiments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Descriptive</a:t>
            </a:r>
            <a:r>
              <a:rPr lang="en-US" i="1" dirty="0"/>
              <a:t>,</a:t>
            </a:r>
            <a:r>
              <a:rPr lang="en-US" dirty="0"/>
              <a:t> not normative tool</a:t>
            </a:r>
          </a:p>
          <a:p>
            <a:pPr eaLnBrk="1" hangingPunct="1"/>
            <a:r>
              <a:rPr lang="en-US" dirty="0"/>
              <a:t>Often to “solve” [i.e., analyze] very complex systems/problems</a:t>
            </a:r>
          </a:p>
          <a:p>
            <a:pPr eaLnBrk="1" hangingPunct="1"/>
            <a:r>
              <a:rPr lang="en-US" altLang="ja-JP" dirty="0">
                <a:ea typeface="ＭＳ Ｐゴシック" charset="-128"/>
              </a:rPr>
              <a:t>Simulation should be used only when a numerical optimization is not possible</a:t>
            </a:r>
            <a:endParaRPr lang="en-US" dirty="0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Major Characteristics of Simulation</a:t>
            </a:r>
          </a:p>
        </p:txBody>
      </p:sp>
    </p:spTree>
    <p:extLst>
      <p:ext uri="{BB962C8B-B14F-4D97-AF65-F5344CB8AC3E}">
        <p14:creationId xmlns:p14="http://schemas.microsoft.com/office/powerpoint/2010/main" val="67650177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Advantages of Simulation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>
                <a:ea typeface="ＭＳ Ｐゴシック" charset="-128"/>
              </a:rPr>
              <a:t>The theory is fairly straightforward</a:t>
            </a:r>
          </a:p>
          <a:p>
            <a:pPr eaLnBrk="1" hangingPunct="1"/>
            <a:r>
              <a:rPr lang="en-US" altLang="ja-JP" sz="2800" dirty="0">
                <a:ea typeface="ＭＳ Ｐゴシック" charset="-128"/>
              </a:rPr>
              <a:t>Great deal of time compression</a:t>
            </a:r>
          </a:p>
          <a:p>
            <a:pPr eaLnBrk="1" hangingPunct="1"/>
            <a:r>
              <a:rPr lang="en-US" altLang="ja-JP" sz="2800" dirty="0">
                <a:ea typeface="ＭＳ Ｐゴシック" charset="-128"/>
              </a:rPr>
              <a:t>Experiment with different alternatives</a:t>
            </a:r>
          </a:p>
          <a:p>
            <a:pPr eaLnBrk="1" hangingPunct="1"/>
            <a:r>
              <a:rPr lang="en-US" altLang="ja-JP" sz="2800" dirty="0">
                <a:ea typeface="ＭＳ Ｐゴシック" charset="-128"/>
              </a:rPr>
              <a:t>The model reflects manager’s perspective</a:t>
            </a:r>
          </a:p>
          <a:p>
            <a:pPr eaLnBrk="1" hangingPunct="1"/>
            <a:r>
              <a:rPr lang="en-US" altLang="ja-JP" sz="2800" dirty="0">
                <a:ea typeface="ＭＳ Ｐゴシック" charset="-128"/>
              </a:rPr>
              <a:t>Can handle wide variety of problem types </a:t>
            </a:r>
          </a:p>
          <a:p>
            <a:pPr eaLnBrk="1" hangingPunct="1"/>
            <a:r>
              <a:rPr lang="en-US" altLang="ja-JP" sz="2800" dirty="0">
                <a:ea typeface="ＭＳ Ｐゴシック" charset="-128"/>
              </a:rPr>
              <a:t>Can include the real complexities of problems </a:t>
            </a:r>
          </a:p>
          <a:p>
            <a:pPr eaLnBrk="1" hangingPunct="1"/>
            <a:r>
              <a:rPr lang="en-US" altLang="ja-JP" sz="2800" dirty="0">
                <a:ea typeface="ＭＳ Ｐゴシック" charset="-128"/>
              </a:rPr>
              <a:t>Produces important performance measures</a:t>
            </a:r>
          </a:p>
          <a:p>
            <a:pPr eaLnBrk="1" hangingPunct="1"/>
            <a:r>
              <a:rPr lang="en-US" altLang="ja-JP" sz="2800" dirty="0">
                <a:ea typeface="ＭＳ Ｐゴシック" charset="-128"/>
              </a:rPr>
              <a:t>Often it </a:t>
            </a:r>
            <a:r>
              <a:rPr lang="en-US" sz="2800" dirty="0"/>
              <a:t>is the only DSS modeling tool for non-structured problems</a:t>
            </a:r>
            <a:endParaRPr lang="en-US" altLang="ja-JP" sz="2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167564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Disadvantages of Simulation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Cannot guarantee an optimal solution</a:t>
            </a:r>
          </a:p>
          <a:p>
            <a:pPr eaLnBrk="1" hangingPunct="1"/>
            <a:r>
              <a:rPr lang="en-US" sz="2800" dirty="0"/>
              <a:t>Slow and costly construction process</a:t>
            </a:r>
          </a:p>
          <a:p>
            <a:pPr eaLnBrk="1" hangingPunct="1"/>
            <a:r>
              <a:rPr lang="en-US" sz="2800" dirty="0"/>
              <a:t>Cannot transfer solutions and inferences to solve other problems (problem specific)</a:t>
            </a:r>
          </a:p>
          <a:p>
            <a:pPr eaLnBrk="1" hangingPunct="1"/>
            <a:r>
              <a:rPr lang="en-US" sz="2800" dirty="0"/>
              <a:t>So easy to explain/sell to managers, may lead to overlooking analytical solutions</a:t>
            </a:r>
          </a:p>
          <a:p>
            <a:pPr eaLnBrk="1" hangingPunct="1"/>
            <a:r>
              <a:rPr lang="en-US" sz="2800" dirty="0"/>
              <a:t>Software may require special skills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4447303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Simulation Methodology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2209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en-US" sz="2800" u="sng" dirty="0">
                <a:solidFill>
                  <a:srgbClr val="FF3300"/>
                </a:solidFill>
              </a:rPr>
              <a:t>Steps: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85E08"/>
                </a:solidFill>
              </a:rPr>
              <a:t>1. </a:t>
            </a:r>
            <a:r>
              <a:rPr lang="en-US" dirty="0"/>
              <a:t>Define problem		 </a:t>
            </a:r>
            <a:r>
              <a:rPr lang="en-US" dirty="0">
                <a:solidFill>
                  <a:srgbClr val="F85E08"/>
                </a:solidFill>
              </a:rPr>
              <a:t>5.</a:t>
            </a:r>
            <a:r>
              <a:rPr lang="en-US" dirty="0"/>
              <a:t> Conduct experiments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85E08"/>
                </a:solidFill>
              </a:rPr>
              <a:t>2. </a:t>
            </a:r>
            <a:r>
              <a:rPr lang="en-US" dirty="0"/>
              <a:t>Construct the model	 </a:t>
            </a:r>
            <a:r>
              <a:rPr lang="en-US" dirty="0">
                <a:solidFill>
                  <a:srgbClr val="F85E08"/>
                </a:solidFill>
              </a:rPr>
              <a:t>6. </a:t>
            </a:r>
            <a:r>
              <a:rPr lang="en-US" dirty="0"/>
              <a:t>Evaluate results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85E08"/>
                </a:solidFill>
              </a:rPr>
              <a:t>3. </a:t>
            </a:r>
            <a:r>
              <a:rPr lang="en-US" dirty="0"/>
              <a:t>Test and validate model	 </a:t>
            </a:r>
            <a:r>
              <a:rPr lang="en-US" dirty="0">
                <a:solidFill>
                  <a:srgbClr val="F85E08"/>
                </a:solidFill>
              </a:rPr>
              <a:t>7. </a:t>
            </a:r>
            <a:r>
              <a:rPr lang="en-US" dirty="0"/>
              <a:t>Implement solution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85E08"/>
                </a:solidFill>
              </a:rPr>
              <a:t>4. </a:t>
            </a:r>
            <a:r>
              <a:rPr lang="en-US" dirty="0"/>
              <a:t>Design experiments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46" y="3743325"/>
            <a:ext cx="8305954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45447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Simulation Types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8006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85E08"/>
                </a:solidFill>
              </a:rPr>
              <a:t>Probabilistic/Stochastic </a:t>
            </a:r>
            <a:r>
              <a:rPr lang="en-US" sz="2800" dirty="0">
                <a:solidFill>
                  <a:srgbClr val="0000CC"/>
                </a:solidFill>
              </a:rPr>
              <a:t>vs.                 </a:t>
            </a:r>
            <a:r>
              <a:rPr lang="en-US" sz="2800" dirty="0">
                <a:solidFill>
                  <a:srgbClr val="F85E08"/>
                </a:solidFill>
              </a:rPr>
              <a:t>Deterministic Simulation</a:t>
            </a:r>
          </a:p>
          <a:p>
            <a:pPr lvl="1" eaLnBrk="1" hangingPunct="1"/>
            <a:r>
              <a:rPr lang="en-US" sz="2400" dirty="0"/>
              <a:t>Uses probability distributions</a:t>
            </a:r>
          </a:p>
          <a:p>
            <a:pPr eaLnBrk="1" hangingPunct="1"/>
            <a:r>
              <a:rPr lang="en-US" sz="2800" dirty="0">
                <a:solidFill>
                  <a:srgbClr val="F85E08"/>
                </a:solidFill>
              </a:rPr>
              <a:t>Time-dependent </a:t>
            </a:r>
            <a:r>
              <a:rPr lang="en-US" sz="2800" dirty="0">
                <a:solidFill>
                  <a:srgbClr val="0000CC"/>
                </a:solidFill>
              </a:rPr>
              <a:t>vs.</a:t>
            </a:r>
            <a:r>
              <a:rPr lang="en-US" sz="2800" dirty="0">
                <a:solidFill>
                  <a:srgbClr val="F85E08"/>
                </a:solidFill>
              </a:rPr>
              <a:t>                                    Time-independent Simulation</a:t>
            </a:r>
          </a:p>
          <a:p>
            <a:pPr lvl="1" eaLnBrk="1" hangingPunct="1"/>
            <a:r>
              <a:rPr lang="en-US" sz="2400" dirty="0">
                <a:solidFill>
                  <a:srgbClr val="F85E08"/>
                </a:solidFill>
              </a:rPr>
              <a:t>Monte Carlo </a:t>
            </a:r>
            <a:r>
              <a:rPr lang="en-US" sz="2400" dirty="0"/>
              <a:t>technique (X = A + B)                          [A, B, and X are all distributions]</a:t>
            </a:r>
          </a:p>
          <a:p>
            <a:pPr eaLnBrk="1" hangingPunct="1"/>
            <a:r>
              <a:rPr lang="en-US" sz="2800" dirty="0">
                <a:solidFill>
                  <a:srgbClr val="F85E08"/>
                </a:solidFill>
              </a:rPr>
              <a:t>Discrete Event </a:t>
            </a:r>
            <a:r>
              <a:rPr lang="en-US" sz="2800" dirty="0">
                <a:solidFill>
                  <a:srgbClr val="0000CC"/>
                </a:solidFill>
              </a:rPr>
              <a:t>vs.</a:t>
            </a:r>
            <a:r>
              <a:rPr lang="en-US" sz="2800" dirty="0">
                <a:solidFill>
                  <a:srgbClr val="F85E08"/>
                </a:solidFill>
              </a:rPr>
              <a:t> Continuous Simulation</a:t>
            </a:r>
          </a:p>
          <a:p>
            <a:pPr eaLnBrk="1" hangingPunct="1"/>
            <a:r>
              <a:rPr lang="en-US" sz="2800" dirty="0">
                <a:solidFill>
                  <a:srgbClr val="F85E08"/>
                </a:solidFill>
              </a:rPr>
              <a:t>Simulation Implementation </a:t>
            </a:r>
          </a:p>
          <a:p>
            <a:pPr lvl="1" eaLnBrk="1" hangingPunct="1"/>
            <a:r>
              <a:rPr lang="en-US" sz="2400" dirty="0"/>
              <a:t>Visual Simulation and/or Object-Oriented Simulation</a:t>
            </a:r>
          </a:p>
        </p:txBody>
      </p:sp>
    </p:spTree>
    <p:extLst>
      <p:ext uri="{BB962C8B-B14F-4D97-AF65-F5344CB8AC3E}">
        <p14:creationId xmlns:p14="http://schemas.microsoft.com/office/powerpoint/2010/main" val="652877217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Visual interactive modeling (VIM), also called </a:t>
            </a:r>
            <a:r>
              <a:rPr lang="en-US" dirty="0">
                <a:solidFill>
                  <a:srgbClr val="F85E08"/>
                </a:solidFill>
              </a:rPr>
              <a:t>Visual Interactive Simulation</a:t>
            </a:r>
            <a:r>
              <a:rPr lang="en-US" dirty="0"/>
              <a:t> or    </a:t>
            </a:r>
            <a:r>
              <a:rPr lang="en-US" dirty="0">
                <a:solidFill>
                  <a:srgbClr val="F85E08"/>
                </a:solidFill>
              </a:rPr>
              <a:t>Visual interactive problem solving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Uses computer graphics to present the impact of different management decisions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Often integrated with 3G and GIS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Users can perform sensitivity analysis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Static or dynamic (animation) systems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Virtual reality, immersive, …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 Interactive Simulation (VIS)</a:t>
            </a:r>
          </a:p>
        </p:txBody>
      </p:sp>
    </p:spTree>
    <p:extLst>
      <p:ext uri="{BB962C8B-B14F-4D97-AF65-F5344CB8AC3E}">
        <p14:creationId xmlns:p14="http://schemas.microsoft.com/office/powerpoint/2010/main" val="11434485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1028" descr="TRAFF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73152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at an Intersection from the Orca Visual Simulation</a:t>
            </a:r>
          </a:p>
        </p:txBody>
      </p:sp>
    </p:spTree>
    <p:extLst>
      <p:ext uri="{BB962C8B-B14F-4D97-AF65-F5344CB8AC3E}">
        <p14:creationId xmlns:p14="http://schemas.microsoft.com/office/powerpoint/2010/main" val="151797979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comprehensive list can be found at</a:t>
            </a:r>
          </a:p>
          <a:p>
            <a:pPr lvl="1"/>
            <a:r>
              <a:rPr lang="en-US" sz="2400" dirty="0"/>
              <a:t>orms-today.org/surveys/Simulation/Simulation.html</a:t>
            </a:r>
            <a:endParaRPr lang="en-US" dirty="0"/>
          </a:p>
          <a:p>
            <a:r>
              <a:rPr lang="en-US" dirty="0"/>
              <a:t>Simio LLC, simio.com</a:t>
            </a:r>
          </a:p>
          <a:p>
            <a:r>
              <a:rPr lang="en-US" dirty="0"/>
              <a:t>SAS Simulation, sas.com</a:t>
            </a:r>
          </a:p>
          <a:p>
            <a:r>
              <a:rPr lang="en-US" dirty="0"/>
              <a:t>Lumina Decision Systems, lumina.com</a:t>
            </a:r>
          </a:p>
          <a:p>
            <a:r>
              <a:rPr lang="en-US" dirty="0"/>
              <a:t>Oracle Crystal Ball, oracle.com</a:t>
            </a:r>
          </a:p>
          <a:p>
            <a:r>
              <a:rPr lang="en-US" dirty="0"/>
              <a:t>Palisade Corp., palisade.com</a:t>
            </a:r>
          </a:p>
          <a:p>
            <a:r>
              <a:rPr lang="en-US" dirty="0"/>
              <a:t>Rockwell Intl., arenasimulation.com …</a:t>
            </a:r>
          </a:p>
        </p:txBody>
      </p:sp>
    </p:spTree>
    <p:extLst>
      <p:ext uri="{BB962C8B-B14F-4D97-AF65-F5344CB8AC3E}">
        <p14:creationId xmlns:p14="http://schemas.microsoft.com/office/powerpoint/2010/main" val="443386816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Agent-Based Modeling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</a:t>
            </a:r>
            <a:r>
              <a:rPr lang="en-US" dirty="0">
                <a:solidFill>
                  <a:srgbClr val="F85E08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- </a:t>
            </a:r>
            <a:r>
              <a:rPr lang="en-US" dirty="0"/>
              <a:t>an autonomous computer program that observes and acts on an environment and directs its activity toward achieving specific goals</a:t>
            </a: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Relatively new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Other names 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Software agents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Wizards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Knowbots, Both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Intelligent software robots (Softbots) …</a:t>
            </a:r>
          </a:p>
        </p:txBody>
      </p:sp>
    </p:spTree>
    <p:extLst>
      <p:ext uri="{BB962C8B-B14F-4D97-AF65-F5344CB8AC3E}">
        <p14:creationId xmlns:p14="http://schemas.microsoft.com/office/powerpoint/2010/main" val="23396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organizations</a:t>
            </a:r>
          </a:p>
          <a:p>
            <a:pPr lvl="1"/>
            <a:r>
              <a:rPr lang="en-US" dirty="0"/>
              <a:t>Individuals</a:t>
            </a:r>
          </a:p>
          <a:p>
            <a:pPr lvl="1"/>
            <a:r>
              <a:rPr lang="en-US" dirty="0"/>
              <a:t>Conflicting objectives</a:t>
            </a:r>
          </a:p>
          <a:p>
            <a:r>
              <a:rPr lang="en-US" dirty="0"/>
              <a:t>Medium-to-large organizations</a:t>
            </a:r>
          </a:p>
          <a:p>
            <a:pPr lvl="1"/>
            <a:r>
              <a:rPr lang="en-US" dirty="0"/>
              <a:t>Groups</a:t>
            </a:r>
          </a:p>
          <a:p>
            <a:pPr lvl="1"/>
            <a:r>
              <a:rPr lang="en-US" dirty="0"/>
              <a:t>Different styles, backgrounds, expectations</a:t>
            </a:r>
          </a:p>
          <a:p>
            <a:pPr lvl="1"/>
            <a:r>
              <a:rPr lang="en-US" dirty="0"/>
              <a:t>Conflicting objectives</a:t>
            </a:r>
          </a:p>
          <a:p>
            <a:pPr lvl="1"/>
            <a:r>
              <a:rPr lang="en-US" dirty="0"/>
              <a:t>Consensus is often difficult to reach</a:t>
            </a:r>
          </a:p>
          <a:p>
            <a:pPr lvl="1"/>
            <a:r>
              <a:rPr lang="en-US" dirty="0"/>
              <a:t>Help: Computer support, GSS, …</a:t>
            </a:r>
          </a:p>
        </p:txBody>
      </p:sp>
    </p:spTree>
    <p:extLst>
      <p:ext uri="{BB962C8B-B14F-4D97-AF65-F5344CB8AC3E}">
        <p14:creationId xmlns:p14="http://schemas.microsoft.com/office/powerpoint/2010/main" val="1916299712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Agent-Based Modeling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800600"/>
          </a:xfrm>
        </p:spPr>
        <p:txBody>
          <a:bodyPr/>
          <a:lstStyle/>
          <a:p>
            <a:r>
              <a:rPr lang="en-US" sz="2800" dirty="0"/>
              <a:t>Agent-based modeling (ABM) is a simulation modeling technique to support complex decision systems where a system is modeled as a set of autonomous decision-making units called </a:t>
            </a:r>
            <a:r>
              <a:rPr lang="en-US" sz="2800" i="1" dirty="0"/>
              <a:t>agents</a:t>
            </a:r>
          </a:p>
          <a:p>
            <a:r>
              <a:rPr lang="en-US" sz="2800" dirty="0"/>
              <a:t>A bottom-up approach to simulation modeling</a:t>
            </a:r>
          </a:p>
          <a:p>
            <a:r>
              <a:rPr lang="en-US" sz="2800" dirty="0"/>
              <a:t>Agent-based modeling platforms</a:t>
            </a:r>
          </a:p>
          <a:p>
            <a:pPr lvl="1"/>
            <a:r>
              <a:rPr lang="en-US" sz="2400" dirty="0"/>
              <a:t>SWARM (www.swarms.org),</a:t>
            </a:r>
          </a:p>
          <a:p>
            <a:pPr lvl="1"/>
            <a:r>
              <a:rPr lang="en-US" sz="2400" dirty="0"/>
              <a:t>Netlogo (http://ccl.northwestern.edu/netlogo), </a:t>
            </a:r>
          </a:p>
          <a:p>
            <a:pPr lvl="1"/>
            <a:r>
              <a:rPr lang="en-US" sz="2400" dirty="0"/>
              <a:t>RePast/Sugarscape (www.repast.sourceforge.net), </a:t>
            </a:r>
          </a:p>
          <a:p>
            <a:pPr lvl="1"/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3108829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140225937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11: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Decision Systems   and Expert Systems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6549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840662" cy="1139824"/>
          </a:xfrm>
        </p:spPr>
        <p:txBody>
          <a:bodyPr/>
          <a:lstStyle/>
          <a:p>
            <a:r>
              <a:rPr lang="en-US" dirty="0"/>
              <a:t>Automated Decision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r>
              <a:rPr lang="en-US" dirty="0"/>
              <a:t>A relatively new approach to supporting decision making</a:t>
            </a:r>
          </a:p>
          <a:p>
            <a:r>
              <a:rPr lang="en-US" dirty="0"/>
              <a:t>a.k.a. Decision Automation Systems (DAS)</a:t>
            </a:r>
          </a:p>
          <a:p>
            <a:r>
              <a:rPr lang="en-US" dirty="0"/>
              <a:t>Often a rule-based system that provides a solution in a functional area</a:t>
            </a:r>
          </a:p>
          <a:p>
            <a:pPr lvl="1"/>
            <a:r>
              <a:rPr lang="en-US" dirty="0"/>
              <a:t>“If only 70 percent of the seats on a flight from LA to NY are sold 3 days prior to departure, offer a discount of x to nonbusiness travelers”</a:t>
            </a:r>
          </a:p>
          <a:p>
            <a:r>
              <a:rPr lang="en-US" dirty="0"/>
              <a:t>Applies to repetitive/structured decisions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82630878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50825"/>
            <a:ext cx="7764462" cy="1044575"/>
          </a:xfrm>
        </p:spPr>
        <p:txBody>
          <a:bodyPr/>
          <a:lstStyle/>
          <a:p>
            <a:r>
              <a:rPr lang="en-US" dirty="0"/>
              <a:t>Automated Decision-Making Framework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57350"/>
            <a:ext cx="79629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2551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95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dirty="0"/>
              <a:t>A</a:t>
            </a:r>
            <a:r>
              <a:rPr lang="en-US" altLang="ja-JP" b="1" dirty="0">
                <a:ea typeface="ＭＳ Ｐゴシック" charset="-128"/>
              </a:rPr>
              <a:t>rtificial intelligence (AI)</a:t>
            </a:r>
          </a:p>
          <a:p>
            <a:pPr lvl="1" eaLnBrk="1" hangingPunct="1"/>
            <a:r>
              <a:rPr lang="en-US" altLang="ja-JP" dirty="0">
                <a:ea typeface="ＭＳ Ｐゴシック" charset="-128"/>
              </a:rPr>
              <a:t>A subfield of computer science, concerned with symbolic reasoning and problem solving</a:t>
            </a:r>
          </a:p>
          <a:p>
            <a:pPr lvl="4" eaLnBrk="1" hangingPunct="1">
              <a:buSzPct val="70000"/>
            </a:pPr>
            <a:endParaRPr lang="en-US" sz="1800" dirty="0"/>
          </a:p>
          <a:p>
            <a:pPr eaLnBrk="1" hangingPunct="1">
              <a:buSzPct val="70000"/>
            </a:pPr>
            <a:r>
              <a:rPr lang="en-US" dirty="0"/>
              <a:t>AI has many definitions…</a:t>
            </a:r>
          </a:p>
          <a:p>
            <a:pPr lvl="1" eaLnBrk="1" hangingPunct="1">
              <a:buSzPct val="70000"/>
            </a:pPr>
            <a:r>
              <a:rPr lang="en-US" dirty="0"/>
              <a:t>Behavior by a machine that, if performed by a human being, would be considered </a:t>
            </a:r>
            <a:r>
              <a:rPr lang="en-US" dirty="0">
                <a:solidFill>
                  <a:srgbClr val="CC0000"/>
                </a:solidFill>
              </a:rPr>
              <a:t>intelligent</a:t>
            </a:r>
          </a:p>
          <a:p>
            <a:pPr lvl="1" eaLnBrk="1" hangingPunct="1">
              <a:buSzPct val="70000"/>
            </a:pPr>
            <a:r>
              <a:rPr lang="en-US" dirty="0"/>
              <a:t>“…study of how to make computers do things at which, at the moment, people are better</a:t>
            </a:r>
          </a:p>
          <a:p>
            <a:pPr lvl="1" eaLnBrk="1" hangingPunct="1">
              <a:buSzPct val="70000"/>
            </a:pPr>
            <a:r>
              <a:rPr lang="en-US" dirty="0"/>
              <a:t>Theory of how the </a:t>
            </a:r>
            <a:r>
              <a:rPr lang="en-US" dirty="0">
                <a:solidFill>
                  <a:srgbClr val="CC0000"/>
                </a:solidFill>
              </a:rPr>
              <a:t>human mind</a:t>
            </a:r>
            <a:r>
              <a:rPr lang="en-US" dirty="0"/>
              <a:t> works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Artificial Intelligence (AI)</a:t>
            </a:r>
          </a:p>
        </p:txBody>
      </p:sp>
    </p:spTree>
    <p:extLst>
      <p:ext uri="{BB962C8B-B14F-4D97-AF65-F5344CB8AC3E}">
        <p14:creationId xmlns:p14="http://schemas.microsoft.com/office/powerpoint/2010/main" val="836405603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SzPct val="70000"/>
            </a:pPr>
            <a:r>
              <a:rPr lang="en-US" sz="2800" dirty="0"/>
              <a:t>Make machines </a:t>
            </a:r>
            <a:r>
              <a:rPr lang="en-US" sz="2800" dirty="0">
                <a:solidFill>
                  <a:srgbClr val="CC0000"/>
                </a:solidFill>
              </a:rPr>
              <a:t>smarter</a:t>
            </a:r>
            <a:r>
              <a:rPr lang="en-US" sz="2800" dirty="0"/>
              <a:t> (primary goal)</a:t>
            </a:r>
          </a:p>
          <a:p>
            <a:pPr eaLnBrk="1" hangingPunct="1">
              <a:buSzPct val="70000"/>
            </a:pPr>
            <a:r>
              <a:rPr lang="en-US" sz="2800" dirty="0"/>
              <a:t>Understand what </a:t>
            </a:r>
            <a:r>
              <a:rPr lang="en-US" sz="2800" dirty="0">
                <a:solidFill>
                  <a:srgbClr val="CC0000"/>
                </a:solidFill>
              </a:rPr>
              <a:t>intelligence</a:t>
            </a:r>
            <a:r>
              <a:rPr lang="en-US" sz="2800" dirty="0"/>
              <a:t> is</a:t>
            </a:r>
          </a:p>
          <a:p>
            <a:pPr eaLnBrk="1" hangingPunct="1">
              <a:buSzPct val="70000"/>
            </a:pPr>
            <a:r>
              <a:rPr lang="en-US" sz="2800" dirty="0"/>
              <a:t>Make machines more </a:t>
            </a:r>
            <a:r>
              <a:rPr lang="en-US" sz="2800" dirty="0">
                <a:solidFill>
                  <a:srgbClr val="CC0000"/>
                </a:solidFill>
              </a:rPr>
              <a:t>intelligent &amp; useful</a:t>
            </a:r>
            <a:endParaRPr lang="en-US" sz="2800" dirty="0"/>
          </a:p>
          <a:p>
            <a:pPr algn="r" eaLnBrk="1" hangingPunct="1">
              <a:buSzPct val="70000"/>
              <a:buFont typeface="Wingdings" pitchFamily="2" charset="2"/>
              <a:buNone/>
            </a:pPr>
            <a:endParaRPr lang="en-US" sz="1800" i="1" dirty="0"/>
          </a:p>
          <a:p>
            <a:pPr eaLnBrk="1" hangingPunct="1">
              <a:buSzPct val="70000"/>
            </a:pPr>
            <a:r>
              <a:rPr lang="en-US" sz="2800" dirty="0"/>
              <a:t>Signs of intelligence…</a:t>
            </a:r>
          </a:p>
          <a:p>
            <a:pPr lvl="1" eaLnBrk="1" hangingPunct="1">
              <a:buSzPct val="70000"/>
            </a:pPr>
            <a:r>
              <a:rPr lang="en-US" sz="2400" dirty="0"/>
              <a:t>Learn or understand from experience</a:t>
            </a:r>
          </a:p>
          <a:p>
            <a:pPr lvl="1" eaLnBrk="1" hangingPunct="1">
              <a:buSzPct val="70000"/>
            </a:pPr>
            <a:r>
              <a:rPr lang="en-US" sz="2400" dirty="0"/>
              <a:t>Make sense out of ambiguous situations</a:t>
            </a:r>
          </a:p>
          <a:p>
            <a:pPr lvl="1" eaLnBrk="1" hangingPunct="1">
              <a:buSzPct val="70000"/>
            </a:pPr>
            <a:r>
              <a:rPr lang="en-US" sz="2400" dirty="0"/>
              <a:t>Respond quickly to new situations</a:t>
            </a:r>
          </a:p>
          <a:p>
            <a:pPr lvl="1" eaLnBrk="1" hangingPunct="1">
              <a:buSzPct val="70000"/>
            </a:pPr>
            <a:r>
              <a:rPr lang="en-US" sz="2400" dirty="0"/>
              <a:t>Use reasoning to solve problems</a:t>
            </a:r>
          </a:p>
          <a:p>
            <a:pPr lvl="1" eaLnBrk="1" hangingPunct="1">
              <a:buSzPct val="70000"/>
            </a:pPr>
            <a:r>
              <a:rPr lang="en-US" sz="2400" dirty="0"/>
              <a:t>Apply knowledge to manipulate the environment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AI Objectives</a:t>
            </a:r>
          </a:p>
        </p:txBody>
      </p:sp>
    </p:spTree>
    <p:extLst>
      <p:ext uri="{BB962C8B-B14F-4D97-AF65-F5344CB8AC3E}">
        <p14:creationId xmlns:p14="http://schemas.microsoft.com/office/powerpoint/2010/main" val="19695026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3922712" cy="47244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z="2400" u="sng" dirty="0">
                <a:solidFill>
                  <a:srgbClr val="CC0000"/>
                </a:solidFill>
              </a:rPr>
              <a:t>Turing Test for Intelligence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A computer can be considered to be </a:t>
            </a:r>
            <a:r>
              <a:rPr lang="en-US" sz="2400" dirty="0">
                <a:solidFill>
                  <a:srgbClr val="CC0000"/>
                </a:solidFill>
              </a:rPr>
              <a:t>smart</a:t>
            </a:r>
            <a:r>
              <a:rPr lang="en-US" sz="2400" dirty="0"/>
              <a:t> only when a human interviewer, “conversing” with both an unseen human being and an unseen computer, can not determine which is which.</a:t>
            </a:r>
          </a:p>
          <a:p>
            <a:pPr eaLnBrk="1" hangingPunct="1">
              <a:buNone/>
            </a:pPr>
            <a:r>
              <a:rPr lang="en-US" sz="2400" i="1" dirty="0"/>
              <a:t>	                 </a:t>
            </a:r>
            <a:r>
              <a:rPr lang="en-US" sz="2000" i="1" dirty="0"/>
              <a:t>- Alan Turing 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Test for Intelligence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915" y="1707515"/>
            <a:ext cx="4083685" cy="408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4739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6455" y="76200"/>
            <a:ext cx="6677545" cy="6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3352800" cy="758824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AI Field…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4345" y="3563898"/>
            <a:ext cx="2390255" cy="2608302"/>
          </a:xfrm>
        </p:spPr>
        <p:txBody>
          <a:bodyPr/>
          <a:lstStyle/>
          <a:p>
            <a:pPr eaLnBrk="1" hangingPunct="1"/>
            <a:r>
              <a:rPr lang="en-US" sz="2600" dirty="0"/>
              <a:t>AI provides the scientific foundation for many commercial technologies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295400"/>
            <a:ext cx="227076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Disciplines and Applications of AI.</a:t>
            </a:r>
          </a:p>
        </p:txBody>
      </p:sp>
    </p:spTree>
    <p:extLst>
      <p:ext uri="{BB962C8B-B14F-4D97-AF65-F5344CB8AC3E}">
        <p14:creationId xmlns:p14="http://schemas.microsoft.com/office/powerpoint/2010/main" val="58655458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953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SzPct val="70000"/>
            </a:pPr>
            <a:r>
              <a:rPr lang="en-US" dirty="0"/>
              <a:t>Major…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Expert Systems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Natural Language Processing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Robotics and Sensory Systems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Computer Vision and Scene Recognition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Intelligent Computer-Aided Instruction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Automated Programming, Neural Computing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dirty="0"/>
              <a:t>Additional…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Fuzzy Logic, Genetic Algorithms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Game Playing, Intelligent Software Agents …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AI Areas</a:t>
            </a:r>
          </a:p>
        </p:txBody>
      </p:sp>
    </p:spTree>
    <p:extLst>
      <p:ext uri="{BB962C8B-B14F-4D97-AF65-F5344CB8AC3E}">
        <p14:creationId xmlns:p14="http://schemas.microsoft.com/office/powerpoint/2010/main" val="1863308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</a:t>
            </a:r>
            <a:br>
              <a:rPr lang="en-US" dirty="0"/>
            </a:br>
            <a:r>
              <a:rPr lang="en-US" dirty="0"/>
              <a:t>Decision-Making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consciously or subconsciously follow a systematic decision-making process                             </a:t>
            </a:r>
            <a:r>
              <a:rPr lang="en-US" sz="2400" dirty="0"/>
              <a:t>- Simon (1977)</a:t>
            </a:r>
            <a:r>
              <a:rPr lang="en-US" dirty="0"/>
              <a:t> </a:t>
            </a:r>
          </a:p>
          <a:p>
            <a:pPr marL="971550" lvl="1" indent="-514350">
              <a:buSzPct val="75000"/>
              <a:buFont typeface="+mj-lt"/>
              <a:buAutoNum type="arabicParenR"/>
            </a:pPr>
            <a:r>
              <a:rPr lang="en-US" dirty="0"/>
              <a:t>Intelligence</a:t>
            </a:r>
          </a:p>
          <a:p>
            <a:pPr marL="971550" lvl="1" indent="-514350">
              <a:buSzPct val="75000"/>
              <a:buFont typeface="+mj-lt"/>
              <a:buAutoNum type="arabicParenR"/>
            </a:pPr>
            <a:r>
              <a:rPr lang="en-US" dirty="0"/>
              <a:t>Design</a:t>
            </a:r>
          </a:p>
          <a:p>
            <a:pPr marL="971550" lvl="1" indent="-514350">
              <a:buSzPct val="75000"/>
              <a:buFont typeface="+mj-lt"/>
              <a:buAutoNum type="arabicParenR"/>
            </a:pPr>
            <a:r>
              <a:rPr lang="en-US" dirty="0"/>
              <a:t>Choice</a:t>
            </a:r>
          </a:p>
          <a:p>
            <a:pPr marL="971550" lvl="1" indent="-514350">
              <a:buSzPct val="75000"/>
              <a:buFont typeface="+mj-lt"/>
              <a:buAutoNum type="arabicParenR"/>
            </a:pPr>
            <a:r>
              <a:rPr lang="en-US" dirty="0"/>
              <a:t>Implementation</a:t>
            </a:r>
          </a:p>
          <a:p>
            <a:pPr marL="971550" lvl="1" indent="-514350">
              <a:buSzPct val="75000"/>
              <a:buFont typeface="+mj-lt"/>
              <a:buAutoNum type="arabicParenR"/>
            </a:pPr>
            <a:r>
              <a:rPr lang="en-US" dirty="0"/>
              <a:t>(?) Monitoring (a part of intelligence?)</a:t>
            </a:r>
          </a:p>
        </p:txBody>
      </p:sp>
    </p:spTree>
    <p:extLst>
      <p:ext uri="{BB962C8B-B14F-4D97-AF65-F5344CB8AC3E}">
        <p14:creationId xmlns:p14="http://schemas.microsoft.com/office/powerpoint/2010/main" val="4178392520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93088" cy="4800600"/>
          </a:xfrm>
        </p:spPr>
        <p:txBody>
          <a:bodyPr/>
          <a:lstStyle/>
          <a:p>
            <a:pPr eaLnBrk="1" hangingPunct="1">
              <a:buSzPct val="70000"/>
            </a:pPr>
            <a:r>
              <a:rPr lang="en-US" dirty="0"/>
              <a:t>Anti-lock Braking Systems (ABS)</a:t>
            </a:r>
          </a:p>
          <a:p>
            <a:pPr eaLnBrk="1" hangingPunct="1">
              <a:buSzPct val="70000"/>
            </a:pPr>
            <a:r>
              <a:rPr lang="en-US" dirty="0"/>
              <a:t>Automatic Transmissions</a:t>
            </a:r>
          </a:p>
          <a:p>
            <a:pPr eaLnBrk="1" hangingPunct="1">
              <a:buSzPct val="70000"/>
            </a:pPr>
            <a:r>
              <a:rPr lang="en-US" dirty="0"/>
              <a:t>Video Camcorders</a:t>
            </a:r>
          </a:p>
          <a:p>
            <a:pPr eaLnBrk="1" hangingPunct="1">
              <a:buSzPct val="70000"/>
            </a:pPr>
            <a:r>
              <a:rPr lang="en-US" dirty="0"/>
              <a:t>Appliances</a:t>
            </a:r>
          </a:p>
          <a:p>
            <a:pPr lvl="1" eaLnBrk="1" hangingPunct="1"/>
            <a:r>
              <a:rPr lang="en-US" dirty="0"/>
              <a:t>Washers, Toasters, Stoves, …</a:t>
            </a:r>
          </a:p>
          <a:p>
            <a:pPr eaLnBrk="1" hangingPunct="1">
              <a:buSzPct val="70000"/>
            </a:pPr>
            <a:r>
              <a:rPr lang="en-US" dirty="0"/>
              <a:t>Help Desk Software</a:t>
            </a:r>
          </a:p>
          <a:p>
            <a:pPr eaLnBrk="1" hangingPunct="1">
              <a:buSzPct val="70000"/>
            </a:pPr>
            <a:r>
              <a:rPr lang="en-US" dirty="0"/>
              <a:t>Subway Control</a:t>
            </a:r>
          </a:p>
          <a:p>
            <a:pPr eaLnBrk="1" hangingPunct="1">
              <a:buSzPct val="70000"/>
            </a:pPr>
            <a:r>
              <a:rPr lang="en-US" dirty="0"/>
              <a:t>…</a:t>
            </a:r>
          </a:p>
        </p:txBody>
      </p:sp>
      <p:sp>
        <p:nvSpPr>
          <p:cNvPr id="7066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150938" y="250825"/>
            <a:ext cx="79930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AI is Often Transparent in Many Commercial Products</a:t>
            </a:r>
          </a:p>
        </p:txBody>
      </p:sp>
    </p:spTree>
    <p:extLst>
      <p:ext uri="{BB962C8B-B14F-4D97-AF65-F5344CB8AC3E}">
        <p14:creationId xmlns:p14="http://schemas.microsoft.com/office/powerpoint/2010/main" val="535161902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876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/>
              <a:t>Is a computer program that attempts to imitate expert’s reasoning processes and knowledge in solving specific problems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>
                <a:solidFill>
                  <a:srgbClr val="CC0000"/>
                </a:solidFill>
              </a:rPr>
              <a:t>Most Popular Applied AI Technology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Enhance Productivity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Augment Work Forces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/>
              <a:t>Works best with narrow problem areas/tasks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/>
              <a:t>Expert systems do not replace experts, but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their knowledge and experience more widely available, and thus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Permit non-experts to work better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3200"/>
            <a:ext cx="1676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Expert Systems (ES)</a:t>
            </a:r>
          </a:p>
        </p:txBody>
      </p:sp>
    </p:spTree>
    <p:extLst>
      <p:ext uri="{BB962C8B-B14F-4D97-AF65-F5344CB8AC3E}">
        <p14:creationId xmlns:p14="http://schemas.microsoft.com/office/powerpoint/2010/main" val="1906041834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696200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b="1" dirty="0"/>
              <a:t>E</a:t>
            </a:r>
            <a:r>
              <a:rPr lang="en-US" altLang="ja-JP" sz="2800" b="1" dirty="0">
                <a:ea typeface="ＭＳ Ｐゴシック" charset="-128"/>
              </a:rPr>
              <a:t>xpert </a:t>
            </a:r>
          </a:p>
          <a:p>
            <a:pPr eaLnBrk="1" hangingPunct="1">
              <a:buFontTx/>
              <a:buNone/>
            </a:pPr>
            <a:r>
              <a:rPr lang="en-US" altLang="ja-JP" sz="2400" dirty="0">
                <a:ea typeface="ＭＳ Ｐゴシック" charset="-128"/>
              </a:rPr>
              <a:t>	A human being who has developed a high level of proficiency in making judgments in a specific domain</a:t>
            </a:r>
            <a:endParaRPr lang="en-US" sz="2400" dirty="0"/>
          </a:p>
          <a:p>
            <a:pPr eaLnBrk="1" hangingPunct="1">
              <a:buSzPct val="70000"/>
            </a:pPr>
            <a:r>
              <a:rPr lang="en-US" sz="2800" b="1" dirty="0"/>
              <a:t>Expertise</a:t>
            </a:r>
          </a:p>
          <a:p>
            <a:pPr marL="457200" lvl="1" indent="0" eaLnBrk="1" hangingPunct="1">
              <a:buSzPct val="70000"/>
              <a:buFont typeface="Wingdings" pitchFamily="2" charset="2"/>
              <a:buNone/>
            </a:pPr>
            <a:r>
              <a:rPr lang="en-US" altLang="ja-JP" sz="2400" dirty="0">
                <a:ea typeface="ＭＳ Ｐゴシック" charset="-128"/>
              </a:rPr>
              <a:t>The set of capabilities that underlines the performance of human experts, including </a:t>
            </a:r>
          </a:p>
          <a:p>
            <a:pPr marL="1257300" lvl="2" eaLnBrk="1" hangingPunct="1">
              <a:buSzPct val="70000"/>
              <a:buFont typeface="Wingdings" pitchFamily="2" charset="2"/>
              <a:buChar char="ü"/>
            </a:pPr>
            <a:r>
              <a:rPr lang="en-US" altLang="ja-JP" sz="2000" dirty="0">
                <a:ea typeface="ＭＳ Ｐゴシック" charset="-128"/>
              </a:rPr>
              <a:t>extensive domain knowledge, </a:t>
            </a:r>
          </a:p>
          <a:p>
            <a:pPr marL="1257300" lvl="2" eaLnBrk="1" hangingPunct="1">
              <a:buSzPct val="70000"/>
              <a:buFont typeface="Wingdings" pitchFamily="2" charset="2"/>
              <a:buChar char="ü"/>
            </a:pPr>
            <a:r>
              <a:rPr lang="en-US" altLang="ja-JP" sz="2000" dirty="0">
                <a:ea typeface="ＭＳ Ｐゴシック" charset="-128"/>
              </a:rPr>
              <a:t>heuristic rules that simplify and improve approaches to problem solving, </a:t>
            </a:r>
          </a:p>
          <a:p>
            <a:pPr marL="1257300" lvl="2" eaLnBrk="1" hangingPunct="1">
              <a:buSzPct val="70000"/>
              <a:buFont typeface="Wingdings" pitchFamily="2" charset="2"/>
              <a:buChar char="ü"/>
            </a:pPr>
            <a:r>
              <a:rPr lang="en-US" altLang="ja-JP" sz="2000" dirty="0">
                <a:ea typeface="ＭＳ Ｐゴシック" charset="-128"/>
              </a:rPr>
              <a:t>meta-knowledge and meta-cognition, and </a:t>
            </a:r>
          </a:p>
          <a:p>
            <a:pPr marL="1257300" lvl="2" eaLnBrk="1" hangingPunct="1">
              <a:buSzPct val="70000"/>
              <a:buFont typeface="Wingdings" pitchFamily="2" charset="2"/>
              <a:buChar char="ü"/>
            </a:pPr>
            <a:r>
              <a:rPr lang="en-US" altLang="ja-JP" sz="2000" dirty="0">
                <a:ea typeface="ＭＳ Ｐゴシック" charset="-128"/>
              </a:rPr>
              <a:t>compiled forms of behavior that afford great economy in a skilled performance</a:t>
            </a:r>
            <a:endParaRPr lang="en-US" sz="1600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Important Concepts in ES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8900" y="76200"/>
            <a:ext cx="901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152400" y="1981200"/>
          <a:ext cx="10906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5" imgW="718920" imgH="1055520" progId="Visio.Drawing.11">
                  <p:embed/>
                </p:oleObj>
              </mc:Choice>
              <mc:Fallback>
                <p:oleObj name="Visio" r:id="rId5" imgW="718920" imgH="1055520" progId="Visio.Drawing.11">
                  <p:embed/>
                  <p:pic>
                    <p:nvPicPr>
                      <p:cNvPr id="307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109061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91634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SzPct val="70000"/>
            </a:pPr>
            <a:r>
              <a:rPr lang="en-US" dirty="0"/>
              <a:t>Experts / Expertise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Degrees or levels of expertise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Ratio of non-experts to experts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100 to 1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dirty="0"/>
              <a:t>Transferring Expertise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dirty="0"/>
              <a:t>From expert to computer to </a:t>
            </a:r>
            <a:r>
              <a:rPr lang="en-US" dirty="0" err="1"/>
              <a:t>nonexperts</a:t>
            </a:r>
            <a:r>
              <a:rPr lang="en-US" dirty="0"/>
              <a:t> via acquisition, representation, </a:t>
            </a:r>
            <a:r>
              <a:rPr lang="en-US" dirty="0" err="1"/>
              <a:t>inferencing</a:t>
            </a:r>
            <a:r>
              <a:rPr lang="en-US" dirty="0"/>
              <a:t>, transfer 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dirty="0"/>
              <a:t>Symbolic Reasoning / </a:t>
            </a:r>
            <a:r>
              <a:rPr lang="en-US" dirty="0" err="1"/>
              <a:t>Inferencing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dirty="0"/>
              <a:t>Deep Knowledge / Self Knowledge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Features and Concepts in ES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>
            <p:extLst/>
          </p:nvPr>
        </p:nvGraphicFramePr>
        <p:xfrm>
          <a:off x="152400" y="39624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Clip" r:id="rId4" imgW="2180880" imgH="1563480" progId="">
                  <p:embed/>
                </p:oleObj>
              </mc:Choice>
              <mc:Fallback>
                <p:oleObj name="Clip" r:id="rId4" imgW="2180880" imgH="1563480" progId="">
                  <p:embed/>
                  <p:pic>
                    <p:nvPicPr>
                      <p:cNvPr id="4098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234086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vs. Expert Systems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47568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6454" y="607689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71672105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vs. Expert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39811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F85E08"/>
                </a:solidFill>
              </a:rPr>
              <a:t>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828800"/>
            <a:ext cx="742634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530814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Expert Systems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567612" cy="49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340049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Expert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Development Environment</a:t>
            </a:r>
          </a:p>
          <a:p>
            <a:r>
              <a:rPr lang="en-US" sz="2800" dirty="0"/>
              <a:t>Consultation Environment</a:t>
            </a:r>
          </a:p>
          <a:p>
            <a:r>
              <a:rPr lang="en-US" sz="2800" dirty="0"/>
              <a:t>Major Components</a:t>
            </a:r>
          </a:p>
          <a:p>
            <a:pPr marL="914400" lvl="1" indent="-457200"/>
            <a:r>
              <a:rPr lang="en-US" sz="2400" dirty="0"/>
              <a:t>Knowledge acquisition subsystem</a:t>
            </a:r>
          </a:p>
          <a:p>
            <a:pPr marL="1314450" lvl="2" indent="-457200"/>
            <a:r>
              <a:rPr lang="en-US" sz="1800" dirty="0"/>
              <a:t>Knowledge Engineer</a:t>
            </a:r>
          </a:p>
          <a:p>
            <a:pPr marL="914400" lvl="1" indent="-457200"/>
            <a:r>
              <a:rPr lang="en-US" sz="2400" dirty="0"/>
              <a:t>Knowledge Base</a:t>
            </a:r>
          </a:p>
          <a:p>
            <a:pPr marL="914400" lvl="1" indent="-457200"/>
            <a:r>
              <a:rPr lang="en-US" sz="2400" dirty="0"/>
              <a:t>Inference Engine</a:t>
            </a:r>
          </a:p>
          <a:p>
            <a:pPr marL="914400" lvl="1" indent="-457200"/>
            <a:r>
              <a:rPr lang="en-US" sz="2400" dirty="0"/>
              <a:t>User Interface</a:t>
            </a:r>
          </a:p>
          <a:p>
            <a:pPr marL="914400" lvl="1" indent="-457200"/>
            <a:r>
              <a:rPr lang="en-US" sz="2400" dirty="0"/>
              <a:t>Blackboard (workplace)</a:t>
            </a:r>
          </a:p>
          <a:p>
            <a:pPr marL="914400" lvl="1" indent="-457200"/>
            <a:r>
              <a:rPr lang="en-US" sz="2400" dirty="0"/>
              <a:t>Explanation subsystem (justifier)</a:t>
            </a:r>
          </a:p>
          <a:p>
            <a:pPr marL="914400" lvl="1" indent="-457200"/>
            <a:r>
              <a:rPr lang="en-US" sz="2400" dirty="0"/>
              <a:t>Knowledge-refining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8333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5910"/>
            <a:ext cx="7239000" cy="67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1" y="708025"/>
            <a:ext cx="3429000" cy="1044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Structures of Expert </a:t>
            </a:r>
            <a:br>
              <a:rPr lang="en-US" dirty="0"/>
            </a:br>
            <a:r>
              <a:rPr lang="en-US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30100193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Engineering (</a:t>
            </a:r>
            <a:r>
              <a:rPr lang="en-US" dirty="0" err="1"/>
              <a:t>KE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00600"/>
          </a:xfrm>
        </p:spPr>
        <p:txBody>
          <a:bodyPr/>
          <a:lstStyle/>
          <a:p>
            <a:r>
              <a:rPr lang="en-US" sz="2800" dirty="0"/>
              <a:t>A set of intensive activities encompassing the acquisition of knowledge from human experts (and other information sources) and converting this knowledge into a repository (commonly called a knowledge base)</a:t>
            </a:r>
          </a:p>
          <a:p>
            <a:r>
              <a:rPr lang="en-US" sz="2800" dirty="0"/>
              <a:t>The primary goal of KE is to</a:t>
            </a:r>
          </a:p>
          <a:p>
            <a:pPr lvl="1"/>
            <a:r>
              <a:rPr lang="en-US" sz="2400" dirty="0"/>
              <a:t>help experts articulate </a:t>
            </a:r>
            <a:r>
              <a:rPr lang="en-US" sz="2400" i="1" dirty="0"/>
              <a:t>how they do what they do,</a:t>
            </a:r>
            <a:r>
              <a:rPr lang="en-US" sz="2400" dirty="0"/>
              <a:t> and </a:t>
            </a:r>
          </a:p>
          <a:p>
            <a:pPr lvl="1"/>
            <a:r>
              <a:rPr lang="en-US" sz="2400" dirty="0"/>
              <a:t>to document this knowledge in a reusable form </a:t>
            </a:r>
          </a:p>
          <a:p>
            <a:pPr lvl="3"/>
            <a:endParaRPr lang="en-US" sz="1600" dirty="0"/>
          </a:p>
          <a:p>
            <a:r>
              <a:rPr lang="en-US" sz="2800" dirty="0">
                <a:solidFill>
                  <a:srgbClr val="F85E08"/>
                </a:solidFill>
              </a:rPr>
              <a:t>Narrow versus Broad definition of </a:t>
            </a:r>
            <a:r>
              <a:rPr lang="en-US" sz="2800" dirty="0" err="1">
                <a:solidFill>
                  <a:srgbClr val="F85E08"/>
                </a:solidFill>
              </a:rPr>
              <a:t>KE</a:t>
            </a:r>
            <a:r>
              <a:rPr lang="en-US" sz="2800" dirty="0">
                <a:solidFill>
                  <a:srgbClr val="F85E08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4893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Intelligence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800600"/>
          </a:xfrm>
        </p:spPr>
        <p:txBody>
          <a:bodyPr/>
          <a:lstStyle/>
          <a:p>
            <a:r>
              <a:rPr lang="en-US" sz="2800" dirty="0"/>
              <a:t>Scan the environment, either intermittently or continuously</a:t>
            </a:r>
          </a:p>
          <a:p>
            <a:r>
              <a:rPr lang="en-US" sz="2800" dirty="0"/>
              <a:t>Identify problem situations or opportunities</a:t>
            </a:r>
          </a:p>
          <a:p>
            <a:r>
              <a:rPr lang="en-US" sz="2800" dirty="0"/>
              <a:t>Monitor the results of the implementation</a:t>
            </a:r>
          </a:p>
          <a:p>
            <a:r>
              <a:rPr lang="en-US" sz="2800" dirty="0">
                <a:solidFill>
                  <a:srgbClr val="FF3300"/>
                </a:solidFill>
              </a:rPr>
              <a:t>Problem</a:t>
            </a:r>
            <a:r>
              <a:rPr lang="en-US" sz="2800" dirty="0"/>
              <a:t> is the difference between what people desire (or expect) and what is actually occurring</a:t>
            </a:r>
          </a:p>
          <a:p>
            <a:pPr lvl="1"/>
            <a:r>
              <a:rPr lang="en-US" sz="2400" u="sng" dirty="0"/>
              <a:t>Symptom versus Problem</a:t>
            </a:r>
          </a:p>
          <a:p>
            <a:r>
              <a:rPr lang="en-US" sz="2800" dirty="0"/>
              <a:t>Timely identification of opportunities is as important as identification of problems</a:t>
            </a:r>
          </a:p>
        </p:txBody>
      </p:sp>
    </p:spTree>
    <p:extLst>
      <p:ext uri="{BB962C8B-B14F-4D97-AF65-F5344CB8AC3E}">
        <p14:creationId xmlns:p14="http://schemas.microsoft.com/office/powerpoint/2010/main" val="1007279332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Knowledge Engineering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1147"/>
            <a:ext cx="5410200" cy="503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875492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in KE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" y="1752600"/>
            <a:ext cx="86197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169133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Engineering</a:t>
            </a:r>
            <a:br>
              <a:rPr lang="en-US" dirty="0"/>
            </a:br>
            <a:r>
              <a:rPr lang="en-US" dirty="0"/>
              <a:t>Knowledge Validation/Verification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5240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fol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folHlink"/>
                </a:solidFill>
                <a:latin typeface="+mn-lt"/>
              </a:defRPr>
            </a:lvl9pPr>
          </a:lstStyle>
          <a:p>
            <a:r>
              <a:rPr lang="en-US" b="0" dirty="0">
                <a:solidFill>
                  <a:srgbClr val="F85E08"/>
                </a:solidFill>
              </a:rPr>
              <a:t>Evaluation</a:t>
            </a:r>
            <a:r>
              <a:rPr lang="en-US" b="0" i="1" dirty="0"/>
              <a:t> </a:t>
            </a:r>
            <a:r>
              <a:rPr lang="en-US" b="0" dirty="0"/>
              <a:t>is a broad concept - its objective is to assess an ES’s overall value</a:t>
            </a:r>
          </a:p>
          <a:p>
            <a:pPr marL="1828800" lvl="4" indent="0">
              <a:buNone/>
            </a:pPr>
            <a:r>
              <a:rPr lang="en-US" b="0" dirty="0"/>
              <a:t>	</a:t>
            </a:r>
            <a:r>
              <a:rPr lang="en-US" sz="1200" b="0" dirty="0"/>
              <a:t>	</a:t>
            </a:r>
            <a:endParaRPr lang="en-US" b="0" dirty="0"/>
          </a:p>
          <a:p>
            <a:pPr marL="0" indent="0">
              <a:buNone/>
            </a:pPr>
            <a:r>
              <a:rPr lang="en-US" b="0" u="sng" dirty="0"/>
              <a:t>Validation versus Verification</a:t>
            </a:r>
          </a:p>
          <a:p>
            <a:r>
              <a:rPr lang="en-US" b="0" dirty="0">
                <a:solidFill>
                  <a:srgbClr val="F85E08"/>
                </a:solidFill>
              </a:rPr>
              <a:t>Validation </a:t>
            </a:r>
            <a:r>
              <a:rPr lang="en-US" b="0" dirty="0"/>
              <a:t>is the part of evaluation that deals with the performance of the system</a:t>
            </a:r>
          </a:p>
          <a:p>
            <a:r>
              <a:rPr lang="en-US" b="0" dirty="0">
                <a:solidFill>
                  <a:srgbClr val="F85E08"/>
                </a:solidFill>
              </a:rPr>
              <a:t>Verification </a:t>
            </a:r>
            <a:r>
              <a:rPr lang="en-US" b="0" dirty="0"/>
              <a:t>is building the system right or substantiating that the system is correctly implemented to its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963996824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charset="-120"/>
              </a:rPr>
              <a:t>Knowledge Representation in ES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Expert knowledge must be represented in a computer-understandable format and organized properly in the knowledge base 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The most common/popular way to represent human knowledge: </a:t>
            </a:r>
          </a:p>
          <a:p>
            <a:pPr lvl="1" eaLnBrk="1" hangingPunct="1"/>
            <a:r>
              <a:rPr lang="en-US" altLang="zh-TW" dirty="0">
                <a:solidFill>
                  <a:srgbClr val="F85E08"/>
                </a:solidFill>
                <a:ea typeface="新細明體" charset="-120"/>
              </a:rPr>
              <a:t>Production rules</a:t>
            </a:r>
          </a:p>
          <a:p>
            <a:pPr lvl="2" eaLnBrk="1" hangingPunct="1"/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Condition-Action pairs</a:t>
            </a:r>
          </a:p>
          <a:p>
            <a:pPr lvl="2" eaLnBrk="1" hangingPunct="1"/>
            <a:r>
              <a:rPr lang="en-US" altLang="zh-TW" dirty="0">
                <a:solidFill>
                  <a:srgbClr val="0000CC"/>
                </a:solidFill>
                <a:ea typeface="新細明體" charset="-120"/>
              </a:rPr>
              <a:t>IF … THEN … ELSE …</a:t>
            </a:r>
          </a:p>
          <a:p>
            <a:pPr lvl="2" eaLnBrk="1" hangingPunct="1"/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0966578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/>
              <a:t>IF premise, THEN conclusion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your income is high, THEN your chance of being audited by the IRS is high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/>
              <a:t>Conclusion, IF premise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Your chance of being audited is high, IF your income is high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/>
              <a:t>Inclusion of ELSE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your income is high, OR your deductions are unusual, THEN your chance of being audited by the IRS is high,   ELSE your chance of being audited is low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/>
              <a:t>M</a:t>
            </a:r>
            <a:r>
              <a:rPr lang="en-US" sz="2400" dirty="0"/>
              <a:t>ore complex rules…</a:t>
            </a:r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Forms of Production Rules</a:t>
            </a:r>
          </a:p>
        </p:txBody>
      </p:sp>
    </p:spTree>
    <p:extLst>
      <p:ext uri="{BB962C8B-B14F-4D97-AF65-F5344CB8AC3E}">
        <p14:creationId xmlns:p14="http://schemas.microsoft.com/office/powerpoint/2010/main" val="2122877708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Knowledge and Inference Rules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69288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>
                <a:solidFill>
                  <a:schemeClr val="hlink"/>
                </a:solidFill>
              </a:rPr>
              <a:t>Knowledge rules </a:t>
            </a:r>
            <a:r>
              <a:rPr lang="en-US" sz="2800" dirty="0"/>
              <a:t>(declarative rules), state all the facts and relationships about a problem 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sz="2400" dirty="0"/>
              <a:t>Knowledge rules are stored in the knowledge base</a:t>
            </a:r>
          </a:p>
          <a:p>
            <a:pPr eaLnBrk="1" hangingPunct="1">
              <a:lnSpc>
                <a:spcPct val="90000"/>
              </a:lnSpc>
              <a:buSzPct val="70000"/>
            </a:pPr>
            <a:r>
              <a:rPr lang="en-US" sz="2800" dirty="0">
                <a:solidFill>
                  <a:schemeClr val="hlink"/>
                </a:solidFill>
              </a:rPr>
              <a:t>Inference rules </a:t>
            </a:r>
            <a:r>
              <a:rPr lang="en-US" sz="2800" dirty="0"/>
              <a:t>(procedural rules), advise on how to solve a problem, given that certain facts are known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sz="2400" dirty="0"/>
              <a:t>Inference rules contain rules about rules (</a:t>
            </a:r>
            <a:r>
              <a:rPr lang="en-US" sz="2400" dirty="0" err="1"/>
              <a:t>metarules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sz="2400" dirty="0"/>
              <a:t>Inference rules become part of the inference engine</a:t>
            </a:r>
          </a:p>
          <a:p>
            <a:pPr lvl="1" eaLnBrk="1" hangingPunct="1">
              <a:lnSpc>
                <a:spcPct val="90000"/>
              </a:lnSpc>
              <a:buSzPct val="70000"/>
            </a:pPr>
            <a:r>
              <a:rPr lang="en-US" sz="2400" dirty="0">
                <a:solidFill>
                  <a:schemeClr val="hlink"/>
                </a:solidFill>
              </a:rPr>
              <a:t>Example</a:t>
            </a:r>
            <a:r>
              <a:rPr lang="en-US" sz="2400" dirty="0"/>
              <a:t>: </a:t>
            </a:r>
          </a:p>
          <a:p>
            <a:pPr lvl="2" eaLnBrk="1" hangingPunct="1">
              <a:lnSpc>
                <a:spcPct val="90000"/>
              </a:lnSpc>
              <a:buSzPct val="70000"/>
            </a:pPr>
            <a:r>
              <a:rPr lang="en-US" sz="2000" dirty="0"/>
              <a:t>IF needed data is not known THEN ask the user</a:t>
            </a:r>
          </a:p>
          <a:p>
            <a:pPr lvl="2" eaLnBrk="1" hangingPunct="1">
              <a:lnSpc>
                <a:spcPct val="90000"/>
              </a:lnSpc>
              <a:buSzPct val="70000"/>
            </a:pPr>
            <a:r>
              <a:rPr lang="en-US" sz="2000" dirty="0"/>
              <a:t>IF more than one rule applies THEN fire the one with the highest priority value first</a:t>
            </a:r>
          </a:p>
        </p:txBody>
      </p:sp>
    </p:spTree>
    <p:extLst>
      <p:ext uri="{BB962C8B-B14F-4D97-AF65-F5344CB8AC3E}">
        <p14:creationId xmlns:p14="http://schemas.microsoft.com/office/powerpoint/2010/main" val="448296506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新細明體" charset="-120"/>
              </a:rPr>
              <a:t>Inferencing</a:t>
            </a:r>
            <a:r>
              <a:rPr lang="en-US" dirty="0">
                <a:ea typeface="新細明體" charset="-120"/>
              </a:rPr>
              <a:t> in ES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4800600"/>
          </a:xfrm>
        </p:spPr>
        <p:txBody>
          <a:bodyPr/>
          <a:lstStyle/>
          <a:p>
            <a:pPr marL="457200" indent="-457200" defTabSz="457200" eaLnBrk="1" hangingPunct="1">
              <a:buFontTx/>
              <a:buNone/>
            </a:pPr>
            <a:r>
              <a:rPr lang="en-US" sz="2800" i="1" dirty="0"/>
              <a:t>	</a:t>
            </a:r>
            <a:r>
              <a:rPr lang="en-US" sz="28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Inference</a:t>
            </a:r>
            <a:r>
              <a:rPr lang="en-US" sz="2800" dirty="0"/>
              <a:t> is t</a:t>
            </a:r>
            <a:r>
              <a:rPr lang="en-US" altLang="zh-TW" sz="2800" dirty="0">
                <a:ea typeface="新細明體" charset="-120"/>
              </a:rPr>
              <a:t>he process of chaining multiple rules together based on available data </a:t>
            </a:r>
          </a:p>
          <a:p>
            <a:pPr marL="457200" lvl="1" indent="-457200" defTabSz="457200" eaLnBrk="1" hangingPunct="1"/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orward chaining </a:t>
            </a:r>
          </a:p>
          <a:p>
            <a:pPr marL="457200" lvl="1" indent="-457200" defTabSz="457200" eaLnBrk="1" hangingPunct="1">
              <a:buFontTx/>
              <a:buNone/>
            </a:pPr>
            <a:r>
              <a:rPr lang="en-US" altLang="ja-JP" sz="2400" dirty="0">
                <a:ea typeface="ＭＳ Ｐゴシック" charset="-128"/>
              </a:rPr>
              <a:t>	A data-driven search in a rule-based system.</a:t>
            </a:r>
          </a:p>
          <a:p>
            <a:pPr marL="457200" lvl="1" indent="-457200" defTabSz="457200" eaLnBrk="1" hangingPunct="1">
              <a:buFontTx/>
              <a:buNone/>
            </a:pPr>
            <a:r>
              <a:rPr lang="en-US" sz="2400" dirty="0"/>
              <a:t>	If the premise clauses match the situation, then the process attempts to assert the conclusion.</a:t>
            </a:r>
            <a:r>
              <a:rPr lang="en-US" altLang="ja-JP" sz="2400" dirty="0">
                <a:ea typeface="ＭＳ Ｐゴシック" charset="-128"/>
              </a:rPr>
              <a:t> </a:t>
            </a:r>
          </a:p>
          <a:p>
            <a:pPr marL="457200" lvl="1" indent="-457200" defTabSz="457200" eaLnBrk="1" hangingPunct="1"/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B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ackward chaining </a:t>
            </a:r>
          </a:p>
          <a:p>
            <a:pPr marL="457200" lvl="1" indent="-457200" defTabSz="457200" eaLnBrk="1" hangingPunct="1">
              <a:buFontTx/>
              <a:buNone/>
            </a:pPr>
            <a:r>
              <a:rPr lang="en-US" altLang="ja-JP" sz="2400" dirty="0">
                <a:ea typeface="ＭＳ Ｐゴシック" charset="-128"/>
              </a:rPr>
              <a:t>	A goal-driven search in a rule-based system. </a:t>
            </a:r>
          </a:p>
          <a:p>
            <a:pPr marL="457200" lvl="1" indent="-457200" defTabSz="457200" eaLnBrk="1" hangingPunct="1">
              <a:buFontTx/>
              <a:buNone/>
            </a:pPr>
            <a:r>
              <a:rPr lang="en-US" altLang="ja-JP" sz="2400" dirty="0">
                <a:ea typeface="ＭＳ Ｐゴシック" charset="-128"/>
              </a:rPr>
              <a:t>	It begins with the action clause of a rule and works backward through a chain of rules in an attempt to find a verifiable set of condition clauses. </a:t>
            </a:r>
            <a:endParaRPr lang="en-US" altLang="zh-TW" sz="2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5739284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Inferencing with Rules: </a:t>
            </a:r>
            <a:br>
              <a:rPr lang="en-US" dirty="0"/>
            </a:br>
            <a:r>
              <a:rPr lang="en-US" dirty="0"/>
              <a:t>Forward and Backward Chaining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93088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Firing a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When all of the rule's hypotheses (the “if parts”) are satisfied, a rule said to be FIRED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Inference engine checks every rule in the knowledge base in a forward or backward direction to find rules that can be FIRED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Continues until no more rules can fire, or until a goal is achieved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57553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546551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772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hlink"/>
                </a:solidFill>
              </a:rPr>
              <a:t>Goal-driven</a:t>
            </a:r>
            <a:r>
              <a:rPr lang="en-US" sz="2400"/>
              <a:t>: Start from a potential conclusion (hypothesis), then seek evidence that supports (or contradicts with)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Often involves formulating and testing intermediate hypotheses (or sub-hypotheses)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Inferencing</a:t>
            </a:r>
            <a:r>
              <a:rPr lang="en-US" dirty="0"/>
              <a:t> – Backward Chaining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3352800" y="3505200"/>
            <a:ext cx="50292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4025" indent="-4540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Investment Decision: Variable Definitions</a:t>
            </a:r>
          </a:p>
          <a:p>
            <a:pPr marL="912813" lvl="1" indent="-34290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chemeClr val="folHlink"/>
                </a:solidFill>
              </a:rPr>
              <a:t>A = Have $10,000</a:t>
            </a:r>
          </a:p>
          <a:p>
            <a:pPr marL="912813" lvl="1" indent="-34290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chemeClr val="folHlink"/>
                </a:solidFill>
              </a:rPr>
              <a:t>B = Younger than 30</a:t>
            </a:r>
          </a:p>
          <a:p>
            <a:pPr marL="912813" lvl="1" indent="-34290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chemeClr val="folHlink"/>
                </a:solidFill>
              </a:rPr>
              <a:t>C = Education at college level</a:t>
            </a:r>
          </a:p>
          <a:p>
            <a:pPr marL="912813" lvl="1" indent="-34290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chemeClr val="folHlink"/>
                </a:solidFill>
              </a:rPr>
              <a:t>D = Annual income &gt; $40,000</a:t>
            </a:r>
          </a:p>
          <a:p>
            <a:pPr marL="912813" lvl="1" indent="-34290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chemeClr val="folHlink"/>
                </a:solidFill>
              </a:rPr>
              <a:t>E = Invest in securities</a:t>
            </a:r>
          </a:p>
          <a:p>
            <a:pPr marL="912813" lvl="1" indent="-34290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chemeClr val="folHlink"/>
                </a:solidFill>
              </a:rPr>
              <a:t>F = Invest in growth stocks</a:t>
            </a:r>
          </a:p>
          <a:p>
            <a:pPr marL="912813" lvl="1" indent="-34290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chemeClr val="folHlink"/>
                </a:solidFill>
              </a:rPr>
              <a:t>G = Invest in IBM stock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19919"/>
            <a:ext cx="6858000" cy="290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304800" y="36576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u="sng" dirty="0">
                <a:solidFill>
                  <a:schemeClr val="hlink"/>
                </a:solidFill>
              </a:rPr>
              <a:t>Knowledge Base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400" b="0" u="sng" dirty="0">
              <a:solidFill>
                <a:schemeClr val="hlink"/>
              </a:solidFill>
            </a:endParaRP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Rule 1: </a:t>
            </a:r>
            <a:r>
              <a:rPr lang="en-US" sz="1400" b="0" dirty="0">
                <a:solidFill>
                  <a:schemeClr val="folHlink"/>
                </a:solidFill>
              </a:rPr>
              <a:t>A &amp; C -&gt; E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Rule 2: </a:t>
            </a:r>
            <a:r>
              <a:rPr lang="en-US" sz="1400" b="0" dirty="0">
                <a:solidFill>
                  <a:schemeClr val="folHlink"/>
                </a:solidFill>
              </a:rPr>
              <a:t>D &amp; C -&gt; F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Rule 3: </a:t>
            </a:r>
            <a:r>
              <a:rPr lang="en-US" sz="1400" b="0" dirty="0">
                <a:solidFill>
                  <a:schemeClr val="folHlink"/>
                </a:solidFill>
              </a:rPr>
              <a:t>B &amp; E -&gt; F (invest in growth stocks)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Rule 4: </a:t>
            </a:r>
            <a:r>
              <a:rPr lang="en-US" sz="1400" b="0" dirty="0">
                <a:solidFill>
                  <a:schemeClr val="folHlink"/>
                </a:solidFill>
              </a:rPr>
              <a:t>B -&gt; C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Rule 5: </a:t>
            </a:r>
            <a:r>
              <a:rPr lang="en-US" sz="1400" b="0" dirty="0">
                <a:solidFill>
                  <a:schemeClr val="folHlink"/>
                </a:solidFill>
              </a:rPr>
              <a:t>F -&gt; G (invest in IBM)</a:t>
            </a:r>
          </a:p>
        </p:txBody>
      </p:sp>
    </p:spTree>
    <p:extLst>
      <p:ext uri="{BB962C8B-B14F-4D97-AF65-F5344CB8AC3E}">
        <p14:creationId xmlns:p14="http://schemas.microsoft.com/office/powerpoint/2010/main" val="4026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autoUpdateAnimBg="0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853" y="3429000"/>
            <a:ext cx="6843147" cy="289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961312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hlink"/>
                </a:solidFill>
              </a:rPr>
              <a:t>Data-driven</a:t>
            </a:r>
            <a:r>
              <a:rPr lang="en-US" sz="2400"/>
              <a:t>: Start from available information as it becomes available, then try to draw conclusions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Which One to Use?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If all facts available up front - forward chaining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Diagnostic problems - backward chaining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Inferencing</a:t>
            </a:r>
            <a:r>
              <a:rPr lang="en-US" dirty="0"/>
              <a:t> – Forward Chaining</a:t>
            </a:r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2971800" y="3581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u="sng" dirty="0">
                <a:solidFill>
                  <a:schemeClr val="hlink"/>
                </a:solidFill>
                <a:effectLst/>
              </a:rPr>
              <a:t>FACTS: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  <a:effectLst/>
              </a:rPr>
              <a:t>A is TRUE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  <a:effectLst/>
              </a:rPr>
              <a:t>B is TRUE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304800" y="35814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u="sng" dirty="0">
                <a:solidFill>
                  <a:schemeClr val="hlink"/>
                </a:solidFill>
                <a:effectLst/>
              </a:rPr>
              <a:t>Knowledge Base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400" b="0" u="sng" dirty="0">
              <a:solidFill>
                <a:schemeClr val="hlink"/>
              </a:solidFill>
              <a:effectLst/>
            </a:endParaRP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  <a:effectLst/>
              </a:rPr>
              <a:t>Rule 1: </a:t>
            </a:r>
            <a:r>
              <a:rPr lang="en-US" sz="1400" b="0" dirty="0">
                <a:solidFill>
                  <a:schemeClr val="folHlink"/>
                </a:solidFill>
                <a:effectLst/>
              </a:rPr>
              <a:t>A &amp; C -&gt; E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  <a:effectLst/>
              </a:rPr>
              <a:t>Rule 2: </a:t>
            </a:r>
            <a:r>
              <a:rPr lang="en-US" sz="1400" b="0" dirty="0">
                <a:solidFill>
                  <a:schemeClr val="folHlink"/>
                </a:solidFill>
                <a:effectLst/>
              </a:rPr>
              <a:t>D &amp; C -&gt; F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  <a:effectLst/>
              </a:rPr>
              <a:t>Rule 3: </a:t>
            </a:r>
            <a:r>
              <a:rPr lang="en-US" sz="1400" b="0" dirty="0">
                <a:solidFill>
                  <a:schemeClr val="folHlink"/>
                </a:solidFill>
                <a:effectLst/>
              </a:rPr>
              <a:t>B &amp; E -&gt; F (invest in growth stocks)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  <a:effectLst/>
              </a:rPr>
              <a:t>Rule 4: </a:t>
            </a:r>
            <a:r>
              <a:rPr lang="en-US" sz="1400" b="0" dirty="0">
                <a:solidFill>
                  <a:schemeClr val="folHlink"/>
                </a:solidFill>
                <a:effectLst/>
              </a:rPr>
              <a:t>B -&gt; C</a:t>
            </a:r>
          </a:p>
          <a:p>
            <a:pPr marL="225425" indent="-225425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  <a:effectLst/>
              </a:rPr>
              <a:t>Rule 5: </a:t>
            </a:r>
            <a:r>
              <a:rPr lang="en-US" sz="1400" b="0" dirty="0">
                <a:solidFill>
                  <a:schemeClr val="folHlink"/>
                </a:solidFill>
                <a:effectLst/>
              </a:rPr>
              <a:t>F -&gt; G (invest in IBM)</a:t>
            </a:r>
          </a:p>
        </p:txBody>
      </p:sp>
    </p:spTree>
    <p:extLst>
      <p:ext uri="{BB962C8B-B14F-4D97-AF65-F5344CB8AC3E}">
        <p14:creationId xmlns:p14="http://schemas.microsoft.com/office/powerpoint/2010/main" val="132874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Reactive, Anticipative, Adaptive, and Proactive</a:t>
            </a:r>
          </a:p>
          <a:p>
            <a:r>
              <a:rPr lang="en-US" dirty="0"/>
              <a:t>Managers may take actions, such as</a:t>
            </a:r>
          </a:p>
          <a:p>
            <a:pPr lvl="1"/>
            <a:r>
              <a:rPr lang="en-US" sz="2400" dirty="0"/>
              <a:t>Employ strategic planning.</a:t>
            </a:r>
          </a:p>
          <a:p>
            <a:pPr lvl="1"/>
            <a:r>
              <a:rPr lang="en-US" sz="2400" dirty="0"/>
              <a:t>Use new and innovative business models.</a:t>
            </a:r>
          </a:p>
          <a:p>
            <a:pPr lvl="1"/>
            <a:r>
              <a:rPr lang="en-US" sz="2400" dirty="0"/>
              <a:t>Restructure business processes.</a:t>
            </a:r>
          </a:p>
          <a:p>
            <a:pPr lvl="1"/>
            <a:r>
              <a:rPr lang="en-US" sz="2400" dirty="0"/>
              <a:t>Participate in business alliances.</a:t>
            </a:r>
          </a:p>
          <a:p>
            <a:pPr lvl="1"/>
            <a:r>
              <a:rPr lang="en-US" sz="2400" dirty="0"/>
              <a:t>Improve corporate information systems.</a:t>
            </a:r>
          </a:p>
          <a:p>
            <a:pPr lvl="1"/>
            <a:r>
              <a:rPr lang="en-US" sz="2400" dirty="0"/>
              <a:t>… more [in your book]</a:t>
            </a:r>
          </a:p>
        </p:txBody>
      </p:sp>
    </p:spTree>
    <p:extLst>
      <p:ext uri="{BB962C8B-B14F-4D97-AF65-F5344CB8AC3E}">
        <p14:creationId xmlns:p14="http://schemas.microsoft.com/office/powerpoint/2010/main" val="3133876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Intelligence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issues in data/information collection and estimation</a:t>
            </a:r>
          </a:p>
          <a:p>
            <a:pPr lvl="1"/>
            <a:r>
              <a:rPr lang="en-US" dirty="0"/>
              <a:t>Lack of data</a:t>
            </a:r>
          </a:p>
          <a:p>
            <a:pPr lvl="1"/>
            <a:r>
              <a:rPr lang="en-US" dirty="0"/>
              <a:t>Cost of data collection</a:t>
            </a:r>
          </a:p>
          <a:p>
            <a:pPr lvl="1"/>
            <a:r>
              <a:rPr lang="en-US" dirty="0"/>
              <a:t>Inaccurate and/or imprecise data</a:t>
            </a:r>
          </a:p>
          <a:p>
            <a:pPr lvl="1"/>
            <a:r>
              <a:rPr lang="en-US" dirty="0"/>
              <a:t>Data estimation is often subjective</a:t>
            </a:r>
          </a:p>
          <a:p>
            <a:pPr lvl="1"/>
            <a:r>
              <a:rPr lang="en-US" dirty="0"/>
              <a:t>Data may be insecure</a:t>
            </a:r>
          </a:p>
          <a:p>
            <a:pPr lvl="1"/>
            <a:r>
              <a:rPr lang="en-US" dirty="0"/>
              <a:t>Key data may be qualitative</a:t>
            </a:r>
          </a:p>
          <a:p>
            <a:pPr lvl="1"/>
            <a:r>
              <a:rPr lang="en-US" dirty="0"/>
              <a:t>Data change over time (time-dependence)</a:t>
            </a:r>
          </a:p>
        </p:txBody>
      </p:sp>
    </p:spTree>
    <p:extLst>
      <p:ext uri="{BB962C8B-B14F-4D97-AF65-F5344CB8AC3E}">
        <p14:creationId xmlns:p14="http://schemas.microsoft.com/office/powerpoint/2010/main" val="141250623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Inferencing Issues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808912" cy="4876800"/>
          </a:xfrm>
        </p:spPr>
        <p:txBody>
          <a:bodyPr/>
          <a:lstStyle/>
          <a:p>
            <a:pPr eaLnBrk="1" hangingPunct="1"/>
            <a:r>
              <a:rPr lang="en-US" sz="2400"/>
              <a:t>How do we choose between BC and FC</a:t>
            </a:r>
          </a:p>
          <a:p>
            <a:pPr marL="915988" lvl="1" indent="-347663" eaLnBrk="1" hangingPunct="1"/>
            <a:r>
              <a:rPr lang="en-US" sz="2000"/>
              <a:t>Follow how a domain expert solves the problem</a:t>
            </a:r>
          </a:p>
          <a:p>
            <a:pPr lvl="2" indent="-338138" eaLnBrk="1" hangingPunct="1"/>
            <a:r>
              <a:rPr lang="en-US" sz="1800"/>
              <a:t>If the expert first collect data then infer from it </a:t>
            </a:r>
          </a:p>
          <a:p>
            <a:pPr lvl="2" indent="-338138" eaLnBrk="1" hangingPunct="1">
              <a:buFont typeface="Wingdings" pitchFamily="2" charset="2"/>
              <a:buNone/>
            </a:pPr>
            <a:r>
              <a:rPr lang="en-US" sz="1800"/>
              <a:t>	=&gt; Forward Chaining</a:t>
            </a:r>
          </a:p>
          <a:p>
            <a:pPr lvl="2" indent="-338138" eaLnBrk="1" hangingPunct="1"/>
            <a:r>
              <a:rPr lang="en-US" sz="1800"/>
              <a:t>If the expert starts with a hypothetical solution and then attempts to find facts to prove it =&gt; Backward Chaining</a:t>
            </a:r>
          </a:p>
          <a:p>
            <a:pPr eaLnBrk="1" hangingPunct="1"/>
            <a:r>
              <a:rPr lang="en-US" sz="2400"/>
              <a:t>How to handle conflicting rules</a:t>
            </a:r>
          </a:p>
          <a:p>
            <a:pPr marL="915988" lvl="1" indent="-347663" eaLnBrk="1" hangingPunct="1"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</a:rPr>
              <a:t>IF</a:t>
            </a:r>
            <a:r>
              <a:rPr lang="en-US" sz="2000"/>
              <a:t> A &amp; B </a:t>
            </a:r>
            <a:r>
              <a:rPr lang="en-US" sz="2000">
                <a:solidFill>
                  <a:schemeClr val="hlink"/>
                </a:solidFill>
              </a:rPr>
              <a:t>THEN</a:t>
            </a:r>
            <a:r>
              <a:rPr lang="en-US" sz="2000"/>
              <a:t> C </a:t>
            </a:r>
          </a:p>
          <a:p>
            <a:pPr marL="915988" lvl="1" indent="-347663" eaLnBrk="1" hangingPunct="1"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</a:rPr>
              <a:t>IF</a:t>
            </a:r>
            <a:r>
              <a:rPr lang="en-US" sz="2000"/>
              <a:t> X </a:t>
            </a:r>
            <a:r>
              <a:rPr lang="en-US" sz="2000">
                <a:solidFill>
                  <a:schemeClr val="hlink"/>
                </a:solidFill>
              </a:rPr>
              <a:t>THEN</a:t>
            </a:r>
            <a:r>
              <a:rPr lang="en-US" sz="2000"/>
              <a:t> C</a:t>
            </a:r>
          </a:p>
          <a:p>
            <a:pPr marL="915988" lvl="1" indent="-347663" eaLnBrk="1" hangingPunct="1">
              <a:buSzPct val="80000"/>
              <a:buFont typeface="Wingdings" pitchFamily="2" charset="2"/>
              <a:buAutoNum type="arabicPeriod"/>
            </a:pPr>
            <a:r>
              <a:rPr lang="en-US" sz="2000"/>
              <a:t>Establish a goal and stop firing rules when goal is achieved</a:t>
            </a:r>
          </a:p>
          <a:p>
            <a:pPr marL="915988" lvl="1" indent="-347663" eaLnBrk="1" hangingPunct="1">
              <a:buSzPct val="80000"/>
              <a:buFont typeface="Wingdings" pitchFamily="2" charset="2"/>
              <a:buAutoNum type="arabicPeriod"/>
            </a:pPr>
            <a:r>
              <a:rPr lang="en-US" sz="2000"/>
              <a:t>Fire the rule with the highest priority</a:t>
            </a:r>
          </a:p>
          <a:p>
            <a:pPr marL="915988" lvl="1" indent="-347663" eaLnBrk="1" hangingPunct="1">
              <a:buSzPct val="80000"/>
              <a:buFont typeface="Wingdings" pitchFamily="2" charset="2"/>
              <a:buAutoNum type="arabicPeriod"/>
            </a:pPr>
            <a:r>
              <a:rPr lang="en-US" sz="2000"/>
              <a:t>Fire the most specific rule</a:t>
            </a:r>
          </a:p>
          <a:p>
            <a:pPr marL="915988" lvl="1" indent="-347663" eaLnBrk="1" hangingPunct="1">
              <a:buSzPct val="80000"/>
              <a:buFont typeface="Wingdings" pitchFamily="2" charset="2"/>
              <a:buAutoNum type="arabicPeriod"/>
            </a:pPr>
            <a:r>
              <a:rPr lang="en-US" sz="2000"/>
              <a:t>Fire the rule that uses the data most recently entered</a:t>
            </a:r>
          </a:p>
        </p:txBody>
      </p:sp>
    </p:spTree>
    <p:extLst>
      <p:ext uri="{BB962C8B-B14F-4D97-AF65-F5344CB8AC3E}">
        <p14:creationId xmlns:p14="http://schemas.microsoft.com/office/powerpoint/2010/main" val="930493081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50825"/>
            <a:ext cx="7993062" cy="1143000"/>
          </a:xfrm>
        </p:spPr>
        <p:txBody>
          <a:bodyPr/>
          <a:lstStyle/>
          <a:p>
            <a:r>
              <a:rPr lang="en-US" dirty="0"/>
              <a:t>Inferencing with Uncertainty</a:t>
            </a:r>
            <a:br>
              <a:rPr lang="en-US" dirty="0"/>
            </a:br>
            <a:r>
              <a:rPr lang="en-US" dirty="0"/>
              <a:t>- Theory of Certainty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608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Certainty Factors and Beliefs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Uncertainty is represented as a </a:t>
            </a:r>
            <a:r>
              <a:rPr lang="en-US" sz="2800" u="sng" dirty="0"/>
              <a:t>Degree of Belief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Express the </a:t>
            </a:r>
            <a:r>
              <a:rPr lang="en-US" sz="2800" u="sng" dirty="0"/>
              <a:t>Measure of Belief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Manipulate degrees of belief while using knowledge-based systems</a:t>
            </a:r>
          </a:p>
          <a:p>
            <a:pPr>
              <a:lnSpc>
                <a:spcPct val="90000"/>
              </a:lnSpc>
            </a:pPr>
            <a:r>
              <a:rPr lang="en-US" sz="2800" u="sng" dirty="0"/>
              <a:t>Certainty Factors (CF)</a:t>
            </a:r>
            <a:r>
              <a:rPr lang="en-US" sz="2800" dirty="0"/>
              <a:t> express belief in an event based on evidence (or the expert's assessment)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1.0 or 100 = absolute truth (complete confidence)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0 = certain falsehood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CFs are NOT probabilities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CFs</a:t>
            </a:r>
            <a:r>
              <a:rPr lang="en-US" sz="2800" dirty="0"/>
              <a:t> need not sum to 100</a:t>
            </a:r>
          </a:p>
        </p:txBody>
      </p:sp>
    </p:spTree>
    <p:extLst>
      <p:ext uri="{BB962C8B-B14F-4D97-AF65-F5344CB8AC3E}">
        <p14:creationId xmlns:p14="http://schemas.microsoft.com/office/powerpoint/2010/main" val="1626203522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Inferencing with Uncertainty </a:t>
            </a:r>
            <a:br>
              <a:rPr lang="en-US" dirty="0"/>
            </a:br>
            <a:r>
              <a:rPr lang="en-US" dirty="0"/>
              <a:t>Combining Certainty Factors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608513"/>
          </a:xfrm>
        </p:spPr>
        <p:txBody>
          <a:bodyPr/>
          <a:lstStyle/>
          <a:p>
            <a:r>
              <a:rPr lang="en-US" sz="2400" dirty="0"/>
              <a:t>Combining Several Certainty Factors in </a:t>
            </a:r>
            <a:r>
              <a:rPr lang="en-US" sz="2400" dirty="0">
                <a:solidFill>
                  <a:schemeClr val="hlink"/>
                </a:solidFill>
              </a:rPr>
              <a:t>One Rule</a:t>
            </a:r>
            <a:r>
              <a:rPr lang="en-US" sz="2400" dirty="0"/>
              <a:t> where parts are combined using </a:t>
            </a:r>
            <a:r>
              <a:rPr lang="en-US" sz="2400" dirty="0">
                <a:solidFill>
                  <a:schemeClr val="hlink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dirty="0" err="1"/>
              <a:t>and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OR</a:t>
            </a:r>
            <a:r>
              <a:rPr lang="en-US" sz="2400" dirty="0"/>
              <a:t> logical operators</a:t>
            </a:r>
          </a:p>
          <a:p>
            <a:r>
              <a:rPr lang="en-US" sz="2400" u="sng" dirty="0">
                <a:solidFill>
                  <a:schemeClr val="hlink"/>
                </a:solidFill>
              </a:rPr>
              <a:t>AND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IF 	</a:t>
            </a:r>
            <a:r>
              <a:rPr lang="en-US" sz="2400" dirty="0">
                <a:solidFill>
                  <a:schemeClr val="hlink"/>
                </a:solidFill>
              </a:rPr>
              <a:t>inflation is high</a:t>
            </a:r>
            <a:r>
              <a:rPr lang="en-US" sz="2400" dirty="0"/>
              <a:t>, CF = 50 percent, (A), AND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unemployment rate</a:t>
            </a:r>
            <a:r>
              <a:rPr lang="en-US" sz="2400" dirty="0"/>
              <a:t> is above 7, CF = 70 percent, (B), AND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bond prices decline</a:t>
            </a:r>
            <a:r>
              <a:rPr lang="en-US" sz="2400" dirty="0"/>
              <a:t>, CF = 100 percent, (C)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THEN </a:t>
            </a:r>
            <a:r>
              <a:rPr lang="en-US" sz="2400" dirty="0">
                <a:solidFill>
                  <a:schemeClr val="hlink"/>
                </a:solidFill>
              </a:rPr>
              <a:t>stock prices decline</a:t>
            </a:r>
            <a:r>
              <a:rPr lang="en-US" sz="2400" dirty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CF(A, B, and C) = Minimum[CF(A), CF(B), CF(C)] 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=&gt; The CF for “stock prices to decline” = 50 percent</a:t>
            </a:r>
          </a:p>
          <a:p>
            <a:pPr marL="457200" lvl="1" indent="0">
              <a:buNone/>
            </a:pPr>
            <a:r>
              <a:rPr lang="en-US" sz="2400" dirty="0"/>
              <a:t>      The chain is as strong as its weakest link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9752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Inferencing with Uncertainty </a:t>
            </a:r>
            <a:br>
              <a:rPr lang="en-US" dirty="0"/>
            </a:br>
            <a:r>
              <a:rPr lang="en-US" dirty="0"/>
              <a:t>Combining Certainty Factors</a:t>
            </a:r>
          </a:p>
        </p:txBody>
      </p:sp>
      <p:sp>
        <p:nvSpPr>
          <p:cNvPr id="166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39887"/>
            <a:ext cx="8458200" cy="4608513"/>
          </a:xfrm>
        </p:spPr>
        <p:txBody>
          <a:bodyPr/>
          <a:lstStyle/>
          <a:p>
            <a:r>
              <a:rPr lang="en-US" sz="2400" u="sng" dirty="0">
                <a:solidFill>
                  <a:schemeClr val="hlink"/>
                </a:solidFill>
              </a:rPr>
              <a:t>OR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IF </a:t>
            </a:r>
            <a:r>
              <a:rPr lang="en-US" sz="2400" dirty="0">
                <a:solidFill>
                  <a:schemeClr val="hlink"/>
                </a:solidFill>
              </a:rPr>
              <a:t>inflation is low</a:t>
            </a:r>
            <a:r>
              <a:rPr lang="en-US" sz="2400" dirty="0"/>
              <a:t>, CF = 70 percent, (A), OR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bond prices are high</a:t>
            </a:r>
            <a:r>
              <a:rPr lang="en-US" sz="2400" dirty="0"/>
              <a:t>, CF = 85 percent, (B)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THEN </a:t>
            </a:r>
            <a:r>
              <a:rPr lang="en-US" sz="2400" dirty="0">
                <a:solidFill>
                  <a:schemeClr val="hlink"/>
                </a:solidFill>
              </a:rPr>
              <a:t>stock prices will be high</a:t>
            </a:r>
            <a:r>
              <a:rPr lang="en-US" sz="2400" dirty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CF(A, B) = Maximum[CF(A), CF(B)] 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=&gt; The CF for “stock prices to be high” = 85 percent</a:t>
            </a:r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pPr lvl="1"/>
            <a:r>
              <a:rPr lang="en-US" sz="2400" dirty="0"/>
              <a:t>Notice that in OR only one IF premise need to be true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2043503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69288" cy="4800600"/>
          </a:xfrm>
        </p:spPr>
        <p:txBody>
          <a:bodyPr/>
          <a:lstStyle/>
          <a:p>
            <a:r>
              <a:rPr lang="en-US" sz="2800" dirty="0"/>
              <a:t>Combining two or more rules</a:t>
            </a:r>
          </a:p>
          <a:p>
            <a:pPr lvl="1"/>
            <a:r>
              <a:rPr lang="en-US" sz="2400" dirty="0">
                <a:solidFill>
                  <a:schemeClr val="hlink"/>
                </a:solidFill>
              </a:rPr>
              <a:t>Example</a:t>
            </a:r>
            <a:r>
              <a:rPr lang="en-US" sz="2400" dirty="0"/>
              <a:t>:</a:t>
            </a:r>
          </a:p>
          <a:p>
            <a:pPr lvl="2"/>
            <a:r>
              <a:rPr lang="en-US" sz="2000" dirty="0"/>
              <a:t>R1:	IF the inflation rate is less than 5 percent,</a:t>
            </a:r>
          </a:p>
          <a:p>
            <a:pPr lvl="2">
              <a:buFont typeface="Wingdings" pitchFamily="2" charset="2"/>
              <a:buNone/>
            </a:pPr>
            <a:r>
              <a:rPr lang="en-US" sz="2000" dirty="0"/>
              <a:t>		THEN stock market prices go up (CF = 0.7)</a:t>
            </a:r>
          </a:p>
          <a:p>
            <a:pPr lvl="2"/>
            <a:r>
              <a:rPr lang="en-US" sz="2000" dirty="0"/>
              <a:t>R2:	IF unemployment level is less than 7 percent,</a:t>
            </a:r>
          </a:p>
          <a:p>
            <a:pPr lvl="2">
              <a:buFont typeface="Wingdings" pitchFamily="2" charset="2"/>
              <a:buNone/>
            </a:pPr>
            <a:r>
              <a:rPr lang="en-US" sz="2000" dirty="0"/>
              <a:t>		THEN stock market prices go up (CF = 0.6)</a:t>
            </a:r>
          </a:p>
          <a:p>
            <a:pPr lvl="1"/>
            <a:r>
              <a:rPr lang="en-US" sz="2400" dirty="0"/>
              <a:t>Inflation rate = 4 percent and the unemployment level = 6.5 percent </a:t>
            </a:r>
          </a:p>
          <a:p>
            <a:pPr lvl="1"/>
            <a:r>
              <a:rPr lang="en-US" sz="2400" dirty="0"/>
              <a:t>Combined Effect</a:t>
            </a:r>
          </a:p>
          <a:p>
            <a:pPr lvl="2"/>
            <a:r>
              <a:rPr lang="en-US" sz="2000" dirty="0"/>
              <a:t>CF(R1,R2) = CF(R1) + CF(R2)[1 - CF(R1)]; or </a:t>
            </a:r>
          </a:p>
          <a:p>
            <a:pPr lvl="2"/>
            <a:r>
              <a:rPr lang="en-US" sz="2000" dirty="0"/>
              <a:t>CF(R1,R2) = CF(R1) + CF(R2) - CF(R1)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CF(R2)</a:t>
            </a:r>
            <a:endParaRPr lang="en-US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0938" y="250825"/>
            <a:ext cx="7793037" cy="1044575"/>
          </a:xfrm>
        </p:spPr>
        <p:txBody>
          <a:bodyPr/>
          <a:lstStyle/>
          <a:p>
            <a:r>
              <a:rPr lang="en-US" dirty="0"/>
              <a:t>Inferencing with Uncertainty </a:t>
            </a:r>
            <a:br>
              <a:rPr lang="en-US" dirty="0"/>
            </a:br>
            <a:r>
              <a:rPr lang="en-US" dirty="0"/>
              <a:t>Combining Certainty Factors</a:t>
            </a:r>
          </a:p>
        </p:txBody>
      </p:sp>
    </p:spTree>
    <p:extLst>
      <p:ext uri="{BB962C8B-B14F-4D97-AF65-F5344CB8AC3E}">
        <p14:creationId xmlns:p14="http://schemas.microsoft.com/office/powerpoint/2010/main" val="2106670231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Explanation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Human experts justify and explain their actions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… so should 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Explanation</a:t>
            </a:r>
            <a:r>
              <a:rPr lang="en-US" sz="2400" dirty="0"/>
              <a:t>: an attempt by an ES to clarify reasoning, recommendations, other actions (asking a question)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Explanation facility = Justifier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Explanation Purposes…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the system more intelligible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Uncover shortcomings of the knowledge bases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Explain unanticipated situations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Satisfy users’ psychological and/or social needs, …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Explanation as a Metaknowledge</a:t>
            </a:r>
          </a:p>
        </p:txBody>
      </p:sp>
    </p:spTree>
    <p:extLst>
      <p:ext uri="{BB962C8B-B14F-4D97-AF65-F5344CB8AC3E}">
        <p14:creationId xmlns:p14="http://schemas.microsoft.com/office/powerpoint/2010/main" val="1144164445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Two Basic Explanations 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80891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Why Explanations </a:t>
            </a:r>
            <a:r>
              <a:rPr lang="en-US" sz="2800" dirty="0"/>
              <a:t>- Why is a fact requested?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How Explanations </a:t>
            </a:r>
            <a:r>
              <a:rPr lang="en-US" sz="2800" dirty="0"/>
              <a:t>- To determine how a certain conclusion or recommendation was reached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Some simple systems - only at the final conclusion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Most complex systems provide the chain of rules used to reach the conclusion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Explanation is essential in 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Used for training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788885385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Areas Suitable For Expert Systems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9263"/>
            <a:ext cx="8756281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31879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charset="-120"/>
              </a:rPr>
              <a:t>Development of ES 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4800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Defining the nature and scope of the problem</a:t>
            </a:r>
            <a:endParaRPr lang="en-US" altLang="zh-TW" sz="1050" dirty="0">
              <a:ea typeface="新細明體" charset="-120"/>
            </a:endParaRPr>
          </a:p>
          <a:p>
            <a:pPr eaLnBrk="1" hangingPunct="1"/>
            <a:r>
              <a:rPr lang="en-US" altLang="zh-TW" dirty="0">
                <a:ea typeface="新細明體" charset="-120"/>
              </a:rPr>
              <a:t>Identifying proper experts 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Acquiring knowledge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Knowledge engineer</a:t>
            </a:r>
          </a:p>
          <a:p>
            <a:pPr eaLnBrk="1" hangingPunct="1"/>
            <a:r>
              <a:rPr lang="en-US" dirty="0"/>
              <a:t>Selecting the Building Tools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Shells versus Complete Development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Coding the system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Evaluating and Launching the System</a:t>
            </a:r>
          </a:p>
        </p:txBody>
      </p:sp>
    </p:spTree>
    <p:extLst>
      <p:ext uri="{BB962C8B-B14F-4D97-AF65-F5344CB8AC3E}">
        <p14:creationId xmlns:p14="http://schemas.microsoft.com/office/powerpoint/2010/main" val="1090659340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Popular Expert System Shell</a:t>
            </a:r>
          </a:p>
        </p:txBody>
      </p:sp>
      <p:pic>
        <p:nvPicPr>
          <p:cNvPr id="4" name="Picture 3" descr="CorvidScreensho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490606"/>
            <a:ext cx="5562600" cy="48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7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Intelligence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r>
              <a:rPr lang="en-US" sz="2800" dirty="0"/>
              <a:t>Problem Classification</a:t>
            </a:r>
          </a:p>
          <a:p>
            <a:pPr lvl="1"/>
            <a:r>
              <a:rPr lang="en-US" sz="2400" dirty="0"/>
              <a:t>Classification of problems according to the degree of structuredness</a:t>
            </a:r>
          </a:p>
          <a:p>
            <a:r>
              <a:rPr lang="en-US" sz="2800" dirty="0"/>
              <a:t>Problem Decomposition </a:t>
            </a:r>
          </a:p>
          <a:p>
            <a:pPr lvl="1"/>
            <a:r>
              <a:rPr lang="en-US" sz="2400" dirty="0"/>
              <a:t>Often solving the simpler subproblems may help in solving a complex problem.</a:t>
            </a:r>
          </a:p>
          <a:p>
            <a:pPr lvl="1"/>
            <a:r>
              <a:rPr lang="en-US" sz="2400" dirty="0"/>
              <a:t>Information/data can improve the structuredness of a problem situation</a:t>
            </a:r>
          </a:p>
          <a:p>
            <a:r>
              <a:rPr lang="en-US" sz="2800" dirty="0"/>
              <a:t>Problem Ownership</a:t>
            </a:r>
          </a:p>
          <a:p>
            <a:r>
              <a:rPr lang="en-US" sz="2800" dirty="0"/>
              <a:t>Outcome of intelligence phase </a:t>
            </a:r>
            <a:r>
              <a:rPr lang="en-US" sz="2800" dirty="0">
                <a:solidFill>
                  <a:srgbClr val="F85E08"/>
                </a:solidFill>
                <a:sym typeface="Wingdings" panose="05000000000000000000" pitchFamily="2" charset="2"/>
              </a:rPr>
              <a:t></a:t>
            </a:r>
            <a:endParaRPr lang="en-US" sz="2800" dirty="0">
              <a:solidFill>
                <a:srgbClr val="F85E0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1242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Formal Problem</a:t>
            </a:r>
          </a:p>
          <a:p>
            <a:pPr algn="l"/>
            <a:r>
              <a:rPr lang="en-US" sz="2400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919122273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800600"/>
          </a:xfrm>
          <a:noFill/>
        </p:spPr>
        <p:txBody>
          <a:bodyPr lIns="92075" tIns="46038" rIns="92075" bIns="46038"/>
          <a:lstStyle/>
          <a:p>
            <a:pPr eaLnBrk="1" hangingPunct="1">
              <a:buSzPct val="70000"/>
            </a:pPr>
            <a:r>
              <a:rPr lang="en-US" sz="2600" dirty="0"/>
              <a:t>Interpretation systems </a:t>
            </a:r>
          </a:p>
          <a:p>
            <a:pPr eaLnBrk="1" hangingPunct="1">
              <a:buSzPct val="70000"/>
            </a:pPr>
            <a:r>
              <a:rPr lang="en-US" sz="2600" dirty="0"/>
              <a:t>Prediction systems </a:t>
            </a:r>
          </a:p>
          <a:p>
            <a:pPr eaLnBrk="1" hangingPunct="1">
              <a:buSzPct val="70000"/>
            </a:pPr>
            <a:r>
              <a:rPr lang="en-US" sz="2600" dirty="0"/>
              <a:t>Diagnostic systems</a:t>
            </a:r>
            <a:endParaRPr lang="en-US" sz="2600" dirty="0">
              <a:solidFill>
                <a:schemeClr val="hlink"/>
              </a:solidFill>
            </a:endParaRPr>
          </a:p>
          <a:p>
            <a:pPr eaLnBrk="1" hangingPunct="1">
              <a:buSzPct val="70000"/>
            </a:pPr>
            <a:r>
              <a:rPr lang="en-US" sz="2600" dirty="0"/>
              <a:t>Repair systems</a:t>
            </a:r>
          </a:p>
          <a:p>
            <a:pPr eaLnBrk="1" hangingPunct="1">
              <a:buSzPct val="70000"/>
            </a:pPr>
            <a:r>
              <a:rPr lang="en-US" sz="2600" dirty="0"/>
              <a:t>Design systems</a:t>
            </a:r>
          </a:p>
          <a:p>
            <a:pPr eaLnBrk="1" hangingPunct="1">
              <a:buSzPct val="70000"/>
            </a:pPr>
            <a:r>
              <a:rPr lang="en-US" sz="2600" dirty="0"/>
              <a:t>Planning systems</a:t>
            </a:r>
          </a:p>
          <a:p>
            <a:pPr eaLnBrk="1" hangingPunct="1">
              <a:buSzPct val="70000"/>
            </a:pPr>
            <a:r>
              <a:rPr lang="en-US" sz="2600" dirty="0"/>
              <a:t>Monitoring systems</a:t>
            </a:r>
          </a:p>
          <a:p>
            <a:pPr eaLnBrk="1" hangingPunct="1">
              <a:buSzPct val="70000"/>
            </a:pPr>
            <a:r>
              <a:rPr lang="en-US" sz="2600" dirty="0"/>
              <a:t>Debugging systems</a:t>
            </a:r>
          </a:p>
          <a:p>
            <a:pPr eaLnBrk="1" hangingPunct="1">
              <a:buSzPct val="70000"/>
            </a:pPr>
            <a:r>
              <a:rPr lang="en-US" sz="2600" dirty="0"/>
              <a:t>Instruction systems</a:t>
            </a:r>
          </a:p>
          <a:p>
            <a:pPr eaLnBrk="1" hangingPunct="1">
              <a:buSzPct val="70000"/>
            </a:pPr>
            <a:r>
              <a:rPr lang="en-US" sz="2600" dirty="0"/>
              <a:t>Control systems, …</a:t>
            </a:r>
            <a:endParaRPr lang="en-US" sz="2600" dirty="0">
              <a:solidFill>
                <a:schemeClr val="hlink"/>
              </a:solidFill>
            </a:endParaRP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Problem Areas Addressed by ES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600200"/>
            <a:ext cx="1352550" cy="462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681" y="3048000"/>
            <a:ext cx="12007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6764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2637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1390564473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12: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Management and Collaborative Systems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5352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Knowledge Management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800600"/>
          </a:xfrm>
        </p:spPr>
        <p:txBody>
          <a:bodyPr/>
          <a:lstStyle/>
          <a:p>
            <a:r>
              <a:rPr lang="en-US" dirty="0"/>
              <a:t>Knowledge management concepts and definitions </a:t>
            </a:r>
          </a:p>
          <a:p>
            <a:pPr lvl="1"/>
            <a:r>
              <a:rPr lang="en-US" b="1" dirty="0"/>
              <a:t>Knowledge management</a:t>
            </a:r>
            <a:r>
              <a:rPr lang="en-US" dirty="0"/>
              <a:t> </a:t>
            </a:r>
          </a:p>
          <a:p>
            <a:pPr lvl="1">
              <a:buFontTx/>
              <a:buNone/>
            </a:pP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sz="2600" dirty="0">
                <a:ea typeface="ＭＳ Ｐゴシック" charset="-128"/>
              </a:rPr>
              <a:t>The active management of the expertise in an organization. It involves collecting, categorizing, and disseminating knowledge</a:t>
            </a:r>
          </a:p>
          <a:p>
            <a:pPr lvl="1"/>
            <a:r>
              <a:rPr lang="en-US" b="1" dirty="0"/>
              <a:t>Intellectual capital</a:t>
            </a:r>
            <a:endParaRPr lang="en-US" dirty="0"/>
          </a:p>
          <a:p>
            <a:pPr lvl="1">
              <a:buFontTx/>
              <a:buNone/>
            </a:pP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sz="2600" dirty="0">
                <a:ea typeface="ＭＳ Ｐゴシック" charset="-128"/>
              </a:rPr>
              <a:t>The in</a:t>
            </a:r>
            <a:r>
              <a:rPr lang="en-US" sz="2600" dirty="0"/>
              <a:t>valuable knowledge of an organization’s employees</a:t>
            </a:r>
          </a:p>
        </p:txBody>
      </p:sp>
    </p:spTree>
    <p:extLst>
      <p:ext uri="{BB962C8B-B14F-4D97-AF65-F5344CB8AC3E}">
        <p14:creationId xmlns:p14="http://schemas.microsoft.com/office/powerpoint/2010/main" val="212496026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Knowledge Management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8001000" cy="4876800"/>
          </a:xfrm>
        </p:spPr>
        <p:txBody>
          <a:bodyPr/>
          <a:lstStyle/>
          <a:p>
            <a:r>
              <a:rPr lang="en-US" b="1" dirty="0"/>
              <a:t>Knowledge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information that is contextual, relevant, and actionable 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ja-JP" dirty="0">
                <a:ea typeface="ＭＳ Ｐゴシック" charset="-128"/>
              </a:rPr>
              <a:t>understanding, awareness, or familiarity acquired through education or experience</a:t>
            </a:r>
          </a:p>
          <a:p>
            <a:pPr lvl="1"/>
            <a:r>
              <a:rPr lang="en-US" altLang="ja-JP" dirty="0">
                <a:ea typeface="ＭＳ Ｐゴシック" charset="-128"/>
              </a:rPr>
              <a:t>anything that has been learned, perceived, discovered, inferred, or understood.</a:t>
            </a:r>
          </a:p>
          <a:p>
            <a:pPr lvl="1"/>
            <a:endParaRPr lang="en-US" altLang="ja-JP" sz="1200" dirty="0">
              <a:ea typeface="ＭＳ Ｐゴシック" charset="-128"/>
            </a:endParaRPr>
          </a:p>
          <a:p>
            <a:pPr lvl="1">
              <a:buNone/>
            </a:pPr>
            <a:r>
              <a:rPr lang="en-US" altLang="ja-JP" dirty="0">
                <a:ea typeface="ＭＳ Ｐゴシック" charset="-128"/>
              </a:rPr>
              <a:t>In a knowledge management system, </a:t>
            </a:r>
            <a:r>
              <a:rPr lang="en-US" altLang="ja-JP" dirty="0">
                <a:solidFill>
                  <a:srgbClr val="FF33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charset="-128"/>
              </a:rPr>
              <a:t>knowledge is information in action”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13001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Knowledge Management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47" y="2362200"/>
            <a:ext cx="820775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7489715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Knowledge Management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8001000" cy="4724400"/>
          </a:xfrm>
        </p:spPr>
        <p:txBody>
          <a:bodyPr/>
          <a:lstStyle/>
          <a:p>
            <a:r>
              <a:rPr lang="en-US" sz="2800" b="1" dirty="0"/>
              <a:t>Characteristics of knowledge</a:t>
            </a:r>
          </a:p>
          <a:p>
            <a:pPr lvl="1"/>
            <a:r>
              <a:rPr lang="en-US" sz="2600" dirty="0"/>
              <a:t>Extraordinary leverage and increasing returns</a:t>
            </a:r>
          </a:p>
          <a:p>
            <a:pPr lvl="1"/>
            <a:r>
              <a:rPr lang="en-US" sz="2600" dirty="0"/>
              <a:t>Fragmentation, leakage, and the need to refresh</a:t>
            </a:r>
          </a:p>
          <a:p>
            <a:pPr lvl="1"/>
            <a:r>
              <a:rPr lang="en-US" sz="2600" dirty="0"/>
              <a:t>Uncertain value</a:t>
            </a:r>
          </a:p>
          <a:p>
            <a:pPr lvl="1"/>
            <a:r>
              <a:rPr lang="en-US" sz="2600" dirty="0"/>
              <a:t>Uncertain value of sharing</a:t>
            </a:r>
          </a:p>
          <a:p>
            <a:pPr lvl="3"/>
            <a:endParaRPr lang="en-US" sz="1600" dirty="0"/>
          </a:p>
          <a:p>
            <a:r>
              <a:rPr lang="en-US" sz="2800" b="1" dirty="0"/>
              <a:t>Knowledge-based economy</a:t>
            </a:r>
          </a:p>
          <a:p>
            <a:pPr>
              <a:buNone/>
            </a:pPr>
            <a:r>
              <a:rPr lang="en-US" altLang="ja-JP" sz="2800" dirty="0">
                <a:ea typeface="ＭＳ Ｐゴシック" charset="-128"/>
              </a:rPr>
              <a:t>	The economic shift from natural resources to intellectual assets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0065459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Knowledge Management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696200" cy="4876800"/>
          </a:xfrm>
        </p:spPr>
        <p:txBody>
          <a:bodyPr/>
          <a:lstStyle/>
          <a:p>
            <a:r>
              <a:rPr lang="en-US" dirty="0"/>
              <a:t>Explicit and tacit knowledge </a:t>
            </a:r>
          </a:p>
          <a:p>
            <a:pPr lvl="1"/>
            <a:r>
              <a:rPr lang="en-US" b="1" dirty="0"/>
              <a:t>Explicit (leaky) knowledge</a:t>
            </a:r>
            <a:r>
              <a:rPr lang="en-US" dirty="0"/>
              <a:t> </a:t>
            </a:r>
          </a:p>
          <a:p>
            <a:pPr lvl="1">
              <a:buFontTx/>
              <a:buNone/>
            </a:pPr>
            <a:r>
              <a:rPr lang="en-US" altLang="ja-JP" dirty="0">
                <a:ea typeface="ＭＳ Ｐゴシック" charset="-128"/>
              </a:rPr>
              <a:t>	Knowledge that deals with objective, rational, and technical material (data, policies, procedures, software, documents, etc.) 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Easily documented, transferred, taught, and learned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Examples…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6589454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Knowledge Management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8001000" cy="4876800"/>
          </a:xfrm>
        </p:spPr>
        <p:txBody>
          <a:bodyPr/>
          <a:lstStyle/>
          <a:p>
            <a:r>
              <a:rPr lang="en-US" dirty="0"/>
              <a:t>Explicit and tacit knowledge </a:t>
            </a:r>
          </a:p>
          <a:p>
            <a:pPr lvl="1"/>
            <a:r>
              <a:rPr lang="en-US" b="1" dirty="0"/>
              <a:t>Tacit (embedded) knowledge</a:t>
            </a:r>
          </a:p>
          <a:p>
            <a:pPr lvl="1">
              <a:buFontTx/>
              <a:buNone/>
            </a:pPr>
            <a:r>
              <a:rPr lang="en-US" altLang="ja-JP" dirty="0">
                <a:ea typeface="ＭＳ Ｐゴシック" charset="-128"/>
              </a:rPr>
              <a:t>	Knowledge that is usually in the domain of subjective, cognitive, and experiential learning. </a:t>
            </a:r>
          </a:p>
          <a:p>
            <a:pPr lvl="1"/>
            <a:r>
              <a:rPr lang="en-US" altLang="ja-JP" dirty="0">
                <a:ea typeface="ＭＳ Ｐゴシック" charset="-128"/>
              </a:rPr>
              <a:t>It is highly personal and hard to formalize. 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Hard to document, transfer, teach, &amp; learn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Involves a lot of human interpretation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Examples…</a:t>
            </a:r>
          </a:p>
        </p:txBody>
      </p:sp>
    </p:spTree>
    <p:extLst>
      <p:ext uri="{BB962C8B-B14F-4D97-AF65-F5344CB8AC3E}">
        <p14:creationId xmlns:p14="http://schemas.microsoft.com/office/powerpoint/2010/main" val="1409000910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Organizational Knowledge - </a:t>
            </a:r>
            <a:br>
              <a:rPr lang="en-US" sz="4000" dirty="0"/>
            </a:br>
            <a:r>
              <a:rPr lang="en-US" sz="4000" dirty="0"/>
              <a:t>Learning and Transformation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305800" cy="4876800"/>
          </a:xfrm>
        </p:spPr>
        <p:txBody>
          <a:bodyPr/>
          <a:lstStyle/>
          <a:p>
            <a:r>
              <a:rPr lang="en-US" b="1" dirty="0"/>
              <a:t>Learning organization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altLang="ja-JP" dirty="0">
                <a:ea typeface="ＭＳ Ｐゴシック" charset="-128"/>
              </a:rPr>
              <a:t>	An organization capable of learning from its past experience, implying the existence of an organizational memory and a means to save, represent, and share it through its personnel </a:t>
            </a:r>
          </a:p>
          <a:p>
            <a:r>
              <a:rPr lang="en-US" b="1" dirty="0"/>
              <a:t>Organizational memory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altLang="ja-JP" dirty="0">
                <a:ea typeface="ＭＳ Ｐゴシック" charset="-128"/>
              </a:rPr>
              <a:t>	Repository of what the organization </a:t>
            </a:r>
            <a:r>
              <a:rPr lang="en-US" altLang="ja-JP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knows</a:t>
            </a:r>
            <a:endParaRPr lang="en-US" dirty="0">
              <a:solidFill>
                <a:srgbClr val="F85E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97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800600"/>
          </a:xfrm>
        </p:spPr>
        <p:txBody>
          <a:bodyPr/>
          <a:lstStyle/>
          <a:p>
            <a:r>
              <a:rPr lang="en-US" sz="2800" dirty="0"/>
              <a:t>Finding/developing and analyzing possible courses of actions</a:t>
            </a:r>
          </a:p>
          <a:p>
            <a:r>
              <a:rPr lang="en-US" sz="2800" dirty="0"/>
              <a:t>A model of the decision-making problem is constructed, tested, and validated</a:t>
            </a:r>
          </a:p>
          <a:p>
            <a:r>
              <a:rPr lang="en-US" sz="2800" dirty="0"/>
              <a:t>Modeling: conceptualizing a problem and abstracting it into a quantitative and/or qualitative form (i.e., using symbols/variables)</a:t>
            </a:r>
          </a:p>
          <a:p>
            <a:pPr lvl="1"/>
            <a:r>
              <a:rPr lang="en-US" sz="2400" dirty="0"/>
              <a:t>Abstraction: making assumptions for simplification</a:t>
            </a:r>
          </a:p>
          <a:p>
            <a:pPr lvl="1"/>
            <a:r>
              <a:rPr lang="en-US" sz="2400" dirty="0"/>
              <a:t>Tradeoff (cost/benefit): more or less abstraction</a:t>
            </a:r>
          </a:p>
          <a:p>
            <a:pPr lvl="1"/>
            <a:r>
              <a:rPr lang="en-US" sz="2400" dirty="0"/>
              <a:t>Modeling: both an art and a science</a:t>
            </a:r>
          </a:p>
        </p:txBody>
      </p:sp>
    </p:spTree>
    <p:extLst>
      <p:ext uri="{BB962C8B-B14F-4D97-AF65-F5344CB8AC3E}">
        <p14:creationId xmlns:p14="http://schemas.microsoft.com/office/powerpoint/2010/main" val="3670078624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Organizational Knowledge - </a:t>
            </a:r>
            <a:br>
              <a:rPr lang="en-US" dirty="0"/>
            </a:br>
            <a:r>
              <a:rPr lang="en-US" dirty="0"/>
              <a:t>Learning and Transformation 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800600"/>
          </a:xfrm>
        </p:spPr>
        <p:txBody>
          <a:bodyPr/>
          <a:lstStyle/>
          <a:p>
            <a:pPr marL="465138" indent="-465138"/>
            <a:r>
              <a:rPr lang="en-US" b="1" dirty="0"/>
              <a:t>Organizational culture</a:t>
            </a:r>
            <a:r>
              <a:rPr lang="en-US" dirty="0"/>
              <a:t> </a:t>
            </a:r>
          </a:p>
          <a:p>
            <a:pPr marL="465138" indent="-465138">
              <a:buFontTx/>
              <a:buNone/>
            </a:pPr>
            <a:r>
              <a:rPr lang="en-US" altLang="ja-JP" dirty="0">
                <a:ea typeface="ＭＳ Ｐゴシック" charset="-128"/>
              </a:rPr>
              <a:t>	The aggregate attitudes in an organization concerning a certain issue (e.g., technology, computers, DSS)</a:t>
            </a:r>
          </a:p>
          <a:p>
            <a:pPr marL="1009650" lvl="1" indent="-544513"/>
            <a:r>
              <a:rPr lang="en-US" dirty="0">
                <a:ea typeface="ＭＳ Ｐゴシック" charset="-128"/>
              </a:rPr>
              <a:t>How do people learn the “culture”?</a:t>
            </a:r>
          </a:p>
          <a:p>
            <a:pPr marL="1009650" lvl="1" indent="-544513"/>
            <a:r>
              <a:rPr lang="en-US" dirty="0"/>
              <a:t>Is it explicit or implicit?</a:t>
            </a:r>
          </a:p>
          <a:p>
            <a:pPr marL="1009650" lvl="1" indent="-544513"/>
            <a:r>
              <a:rPr lang="en-US" dirty="0"/>
              <a:t>Can culture be changed? How?</a:t>
            </a:r>
          </a:p>
          <a:p>
            <a:pPr marL="1009650" lvl="1" indent="-544513"/>
            <a:r>
              <a:rPr lang="en-US" dirty="0"/>
              <a:t>Give some examples of corporate culture: Microsoft, Google, Apple, HP, GM, …</a:t>
            </a:r>
          </a:p>
        </p:txBody>
      </p:sp>
    </p:spTree>
    <p:extLst>
      <p:ext uri="{BB962C8B-B14F-4D97-AF65-F5344CB8AC3E}">
        <p14:creationId xmlns:p14="http://schemas.microsoft.com/office/powerpoint/2010/main" val="540650689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93088" cy="4648200"/>
          </a:xfrm>
        </p:spPr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Process approach </a:t>
            </a:r>
            <a:r>
              <a:rPr lang="en-US" altLang="ja-JP" sz="2800" dirty="0">
                <a:ea typeface="ＭＳ Ｐゴシック" charset="-128"/>
              </a:rPr>
              <a:t>to knowledge management attempts to codify organizational knowledge through formalized controls, processes and technologies </a:t>
            </a:r>
          </a:p>
          <a:p>
            <a:pPr lvl="1"/>
            <a:r>
              <a:rPr lang="en-US" altLang="ja-JP" sz="2400" dirty="0">
                <a:ea typeface="ＭＳ Ｐゴシック" charset="-128"/>
              </a:rPr>
              <a:t>Focuses on explicit knowledge and IT</a:t>
            </a:r>
          </a:p>
          <a:p>
            <a:r>
              <a:rPr lang="en-US" sz="2800" dirty="0">
                <a:solidFill>
                  <a:srgbClr val="FF3300"/>
                </a:solidFill>
              </a:rPr>
              <a:t>Practice approach</a:t>
            </a:r>
            <a:r>
              <a:rPr lang="en-US" altLang="ja-JP" sz="2800" dirty="0">
                <a:solidFill>
                  <a:srgbClr val="FF3300"/>
                </a:solidFill>
                <a:ea typeface="ＭＳ Ｐゴシック" charset="-128"/>
              </a:rPr>
              <a:t> </a:t>
            </a:r>
            <a:r>
              <a:rPr lang="en-US" altLang="ja-JP" sz="2800" dirty="0">
                <a:ea typeface="ＭＳ Ｐゴシック" charset="-128"/>
              </a:rPr>
              <a:t>focuses on building the social environments or communities of practice necessary to facilitate the sharing of tacit understanding </a:t>
            </a:r>
          </a:p>
          <a:p>
            <a:pPr lvl="1"/>
            <a:r>
              <a:rPr lang="en-US" sz="2400" dirty="0">
                <a:ea typeface="ＭＳ Ｐゴシック" charset="-128"/>
              </a:rPr>
              <a:t>Focuses on tacit knowledge and socialization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</a:t>
            </a:r>
            <a:br>
              <a:rPr lang="en-US" dirty="0"/>
            </a:br>
            <a:r>
              <a:rPr lang="en-US" dirty="0"/>
              <a:t>Knowledge Management </a:t>
            </a:r>
          </a:p>
        </p:txBody>
      </p:sp>
    </p:spTree>
    <p:extLst>
      <p:ext uri="{BB962C8B-B14F-4D97-AF65-F5344CB8AC3E}">
        <p14:creationId xmlns:p14="http://schemas.microsoft.com/office/powerpoint/2010/main" val="1694662796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Approaches to </a:t>
            </a:r>
            <a:br>
              <a:rPr lang="en-US" sz="4000" dirty="0"/>
            </a:br>
            <a:r>
              <a:rPr lang="en-US" sz="4000" dirty="0"/>
              <a:t>Knowledge Management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approaches </a:t>
            </a:r>
            <a:r>
              <a:rPr lang="en-US" dirty="0"/>
              <a:t>to knowledge management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practice approach is used so that a repository stores only explicit knowledge that is relatively easy to document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Tacit knowledge initially stored in the repository is contact information about experts and their areas of expertise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Increasing the amount of tacit knowledge over time eventually leads to the attainment of a true process approach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28600" y="3048000"/>
            <a:ext cx="1295400" cy="193899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</a:rPr>
              <a:t>Hybrid at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80/20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to 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50/50</a:t>
            </a:r>
          </a:p>
        </p:txBody>
      </p:sp>
    </p:spTree>
    <p:extLst>
      <p:ext uri="{BB962C8B-B14F-4D97-AF65-F5344CB8AC3E}">
        <p14:creationId xmlns:p14="http://schemas.microsoft.com/office/powerpoint/2010/main" val="179176103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Approaches to </a:t>
            </a:r>
            <a:br>
              <a:rPr lang="en-US" sz="4000" dirty="0"/>
            </a:br>
            <a:r>
              <a:rPr lang="en-US" sz="4000" dirty="0"/>
              <a:t>Knowledge Management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b="1" dirty="0"/>
              <a:t>Best practices</a:t>
            </a:r>
            <a:r>
              <a:rPr lang="en-US" sz="3000" dirty="0"/>
              <a:t> </a:t>
            </a:r>
          </a:p>
          <a:p>
            <a:pPr>
              <a:buFontTx/>
              <a:buNone/>
            </a:pPr>
            <a:r>
              <a:rPr lang="en-US" altLang="ja-JP" sz="3000" dirty="0">
                <a:ea typeface="ＭＳ Ｐゴシック" charset="-128"/>
              </a:rPr>
              <a:t>	In an organization, the best methods for solving problems. These are often stored in the knowledge repository of a knowledge management system </a:t>
            </a:r>
          </a:p>
          <a:p>
            <a:r>
              <a:rPr lang="en-US" sz="3000" b="1" dirty="0"/>
              <a:t>Knowledge repository</a:t>
            </a:r>
            <a:r>
              <a:rPr lang="en-US" sz="3000" dirty="0"/>
              <a:t> is t</a:t>
            </a:r>
            <a:r>
              <a:rPr lang="en-US" altLang="ja-JP" sz="3000" dirty="0">
                <a:ea typeface="ＭＳ Ｐゴシック" charset="-128"/>
              </a:rPr>
              <a:t>he actual storage location of knowledge in a knowledge management system. Similar in nature to a database, but generally text-oriented </a:t>
            </a:r>
            <a:endParaRPr lang="en-US" sz="3000" dirty="0"/>
          </a:p>
          <a:p>
            <a:pPr>
              <a:buFontTx/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42603610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Information Technology (IT) in Knowledge Management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3600" dirty="0"/>
              <a:t>The KMS cycle </a:t>
            </a:r>
          </a:p>
          <a:p>
            <a:pPr marL="990600" lvl="1" indent="-533400"/>
            <a:r>
              <a:rPr lang="en-US" sz="3200" dirty="0"/>
              <a:t>KMS usually follow a six-step cycle:</a:t>
            </a:r>
          </a:p>
          <a:p>
            <a:pPr marL="1371600" lvl="2" indent="-4572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sz="3200" dirty="0"/>
              <a:t>Create knowledge </a:t>
            </a:r>
          </a:p>
          <a:p>
            <a:pPr marL="1371600" lvl="2" indent="-4572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sz="3200" dirty="0"/>
              <a:t>Capture knowledge </a:t>
            </a:r>
          </a:p>
          <a:p>
            <a:pPr marL="1371600" lvl="2" indent="-4572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sz="3200" dirty="0"/>
              <a:t>Refine knowledge </a:t>
            </a:r>
          </a:p>
          <a:p>
            <a:pPr marL="1371600" lvl="2" indent="-4572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sz="3200" dirty="0"/>
              <a:t>Store knowledge </a:t>
            </a:r>
          </a:p>
          <a:p>
            <a:pPr marL="1371600" lvl="2" indent="-4572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sz="3200" dirty="0"/>
              <a:t>Manage knowledge </a:t>
            </a:r>
          </a:p>
          <a:p>
            <a:pPr marL="1371600" lvl="2" indent="-457200">
              <a:buClr>
                <a:srgbClr val="FF0000"/>
              </a:buClr>
              <a:buSzPct val="80000"/>
              <a:buFontTx/>
              <a:buAutoNum type="arabicPeriod"/>
            </a:pPr>
            <a:r>
              <a:rPr lang="en-US" sz="3200" dirty="0"/>
              <a:t>Disseminate knowledge </a:t>
            </a:r>
          </a:p>
        </p:txBody>
      </p:sp>
    </p:spTree>
    <p:extLst>
      <p:ext uri="{BB962C8B-B14F-4D97-AF65-F5344CB8AC3E}">
        <p14:creationId xmlns:p14="http://schemas.microsoft.com/office/powerpoint/2010/main" val="195989357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49575" y="1676400"/>
          <a:ext cx="5866769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4462758" imgH="3478719" progId="">
                  <p:embed/>
                </p:oleObj>
              </mc:Choice>
              <mc:Fallback>
                <p:oleObj name="Visio" r:id="rId4" imgW="4462758" imgH="3478719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1676400"/>
                        <a:ext cx="5866769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Information Technology (IT) in Knowledge Management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836738"/>
            <a:ext cx="3352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Cyclic Model of Knowledge Management</a:t>
            </a:r>
          </a:p>
        </p:txBody>
      </p:sp>
    </p:spTree>
    <p:extLst>
      <p:ext uri="{BB962C8B-B14F-4D97-AF65-F5344CB8AC3E}">
        <p14:creationId xmlns:p14="http://schemas.microsoft.com/office/powerpoint/2010/main" val="416211875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Information Technology (IT) in Knowledge Management 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 sz="2800" dirty="0"/>
              <a:t>Components of KMS </a:t>
            </a:r>
          </a:p>
          <a:p>
            <a:pPr marL="990600" lvl="1" indent="-533400">
              <a:defRPr/>
            </a:pPr>
            <a:r>
              <a:rPr lang="en-US" sz="2400" dirty="0"/>
              <a:t>KMS are developed using three sets of core technologies: </a:t>
            </a:r>
          </a:p>
          <a:p>
            <a:pPr marL="1260475" lvl="2" indent="-346075"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dirty="0"/>
              <a:t>Communication</a:t>
            </a:r>
          </a:p>
          <a:p>
            <a:pPr marL="1260475" lvl="2" indent="-346075"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dirty="0"/>
              <a:t>Collaboration</a:t>
            </a:r>
          </a:p>
          <a:p>
            <a:pPr marL="1260475" lvl="2" indent="-346075">
              <a:buClr>
                <a:srgbClr val="FF0000"/>
              </a:buClr>
              <a:buSzPct val="70000"/>
              <a:buFontTx/>
              <a:buAutoNum type="arabicPeriod"/>
              <a:defRPr/>
            </a:pPr>
            <a:r>
              <a:rPr lang="en-US" dirty="0"/>
              <a:t>Storage and retrieval</a:t>
            </a:r>
            <a:endParaRPr lang="en-US" sz="2000" dirty="0"/>
          </a:p>
          <a:p>
            <a:pPr lvl="1">
              <a:defRPr/>
            </a:pPr>
            <a:r>
              <a:rPr lang="en-US" sz="2400" dirty="0"/>
              <a:t>Technologies that support KM </a:t>
            </a:r>
          </a:p>
          <a:p>
            <a:pPr lvl="2">
              <a:defRPr/>
            </a:pPr>
            <a:r>
              <a:rPr lang="en-US" dirty="0"/>
              <a:t>Artificial intelligence</a:t>
            </a:r>
          </a:p>
          <a:p>
            <a:pPr lvl="2">
              <a:defRPr/>
            </a:pPr>
            <a:r>
              <a:rPr lang="en-US" dirty="0"/>
              <a:t>Intelligent agents</a:t>
            </a:r>
          </a:p>
          <a:p>
            <a:pPr lvl="2">
              <a:defRPr/>
            </a:pPr>
            <a:r>
              <a:rPr lang="en-US" dirty="0"/>
              <a:t>Knowledge discovery in databases</a:t>
            </a:r>
          </a:p>
          <a:p>
            <a:pPr lvl="2">
              <a:defRPr/>
            </a:pPr>
            <a:r>
              <a:rPr lang="en-US" dirty="0"/>
              <a:t>Web 2.0, …</a:t>
            </a:r>
          </a:p>
        </p:txBody>
      </p:sp>
    </p:spTree>
    <p:extLst>
      <p:ext uri="{BB962C8B-B14F-4D97-AF65-F5344CB8AC3E}">
        <p14:creationId xmlns:p14="http://schemas.microsoft.com/office/powerpoint/2010/main" val="937204792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Groupwork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800600"/>
          </a:xfrm>
        </p:spPr>
        <p:txBody>
          <a:bodyPr/>
          <a:lstStyle/>
          <a:p>
            <a:r>
              <a:rPr lang="en-US" sz="28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Groupwork </a:t>
            </a:r>
            <a:r>
              <a:rPr lang="en-US" sz="2800" dirty="0">
                <a:sym typeface="Wingdings" panose="05000000000000000000" pitchFamily="2" charset="2"/>
              </a:rPr>
              <a:t> the </a:t>
            </a:r>
            <a:r>
              <a:rPr lang="en-US" sz="2800" dirty="0"/>
              <a:t>work done by two or more people together</a:t>
            </a:r>
          </a:p>
          <a:p>
            <a:r>
              <a:rPr lang="en-US" sz="2800" dirty="0"/>
              <a:t>A group performs a task</a:t>
            </a:r>
          </a:p>
          <a:p>
            <a:r>
              <a:rPr lang="en-US" sz="2800" dirty="0"/>
              <a:t>Members may be located in different places</a:t>
            </a:r>
          </a:p>
          <a:p>
            <a:r>
              <a:rPr lang="en-US" sz="2800" dirty="0"/>
              <a:t>Group members may work at different times</a:t>
            </a:r>
          </a:p>
          <a:p>
            <a:r>
              <a:rPr lang="en-US" sz="2800" dirty="0"/>
              <a:t>Group members may work for the same organization or for different organizations</a:t>
            </a:r>
          </a:p>
          <a:p>
            <a:r>
              <a:rPr lang="en-US" sz="2800" dirty="0"/>
              <a:t>A group can be permanent or temporary</a:t>
            </a:r>
          </a:p>
          <a:p>
            <a:r>
              <a:rPr lang="en-US" sz="2800" dirty="0"/>
              <a:t>A group can be at one managerial level or span several levels …</a:t>
            </a:r>
          </a:p>
        </p:txBody>
      </p:sp>
    </p:spTree>
    <p:extLst>
      <p:ext uri="{BB962C8B-B14F-4D97-AF65-F5344CB8AC3E}">
        <p14:creationId xmlns:p14="http://schemas.microsoft.com/office/powerpoint/2010/main" val="80929249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Groupwork/Collaborate?</a:t>
            </a:r>
          </a:p>
        </p:txBody>
      </p:sp>
      <p:sp>
        <p:nvSpPr>
          <p:cNvPr id="608260" name="Freeform 4"/>
          <p:cNvSpPr>
            <a:spLocks/>
          </p:cNvSpPr>
          <p:nvPr/>
        </p:nvSpPr>
        <p:spPr bwMode="auto">
          <a:xfrm>
            <a:off x="6054725" y="2182813"/>
            <a:ext cx="1906588" cy="6508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63" y="13"/>
              </a:cxn>
              <a:cxn ang="0">
                <a:pos x="100" y="13"/>
              </a:cxn>
              <a:cxn ang="0">
                <a:pos x="150" y="13"/>
              </a:cxn>
              <a:cxn ang="0">
                <a:pos x="188" y="13"/>
              </a:cxn>
              <a:cxn ang="0">
                <a:pos x="225" y="13"/>
              </a:cxn>
              <a:cxn ang="0">
                <a:pos x="263" y="13"/>
              </a:cxn>
              <a:cxn ang="0">
                <a:pos x="300" y="13"/>
              </a:cxn>
              <a:cxn ang="0">
                <a:pos x="338" y="13"/>
              </a:cxn>
              <a:cxn ang="0">
                <a:pos x="388" y="13"/>
              </a:cxn>
              <a:cxn ang="0">
                <a:pos x="425" y="13"/>
              </a:cxn>
              <a:cxn ang="0">
                <a:pos x="463" y="13"/>
              </a:cxn>
              <a:cxn ang="0">
                <a:pos x="500" y="13"/>
              </a:cxn>
              <a:cxn ang="0">
                <a:pos x="550" y="13"/>
              </a:cxn>
              <a:cxn ang="0">
                <a:pos x="588" y="13"/>
              </a:cxn>
              <a:cxn ang="0">
                <a:pos x="625" y="13"/>
              </a:cxn>
              <a:cxn ang="0">
                <a:pos x="663" y="13"/>
              </a:cxn>
              <a:cxn ang="0">
                <a:pos x="700" y="0"/>
              </a:cxn>
              <a:cxn ang="0">
                <a:pos x="738" y="0"/>
              </a:cxn>
              <a:cxn ang="0">
                <a:pos x="775" y="0"/>
              </a:cxn>
              <a:cxn ang="0">
                <a:pos x="813" y="0"/>
              </a:cxn>
              <a:cxn ang="0">
                <a:pos x="850" y="0"/>
              </a:cxn>
              <a:cxn ang="0">
                <a:pos x="900" y="0"/>
              </a:cxn>
              <a:cxn ang="0">
                <a:pos x="950" y="0"/>
              </a:cxn>
              <a:cxn ang="0">
                <a:pos x="1013" y="0"/>
              </a:cxn>
              <a:cxn ang="0">
                <a:pos x="1050" y="0"/>
              </a:cxn>
              <a:cxn ang="0">
                <a:pos x="1088" y="13"/>
              </a:cxn>
              <a:cxn ang="0">
                <a:pos x="1125" y="13"/>
              </a:cxn>
              <a:cxn ang="0">
                <a:pos x="1200" y="40"/>
              </a:cxn>
            </a:cxnLst>
            <a:rect l="0" t="0" r="r" b="b"/>
            <a:pathLst>
              <a:path w="1201" h="41">
                <a:moveTo>
                  <a:pt x="0" y="27"/>
                </a:moveTo>
                <a:lnTo>
                  <a:pt x="63" y="13"/>
                </a:lnTo>
                <a:lnTo>
                  <a:pt x="100" y="13"/>
                </a:lnTo>
                <a:lnTo>
                  <a:pt x="150" y="13"/>
                </a:lnTo>
                <a:lnTo>
                  <a:pt x="188" y="13"/>
                </a:lnTo>
                <a:lnTo>
                  <a:pt x="225" y="13"/>
                </a:lnTo>
                <a:lnTo>
                  <a:pt x="263" y="13"/>
                </a:lnTo>
                <a:lnTo>
                  <a:pt x="300" y="13"/>
                </a:lnTo>
                <a:lnTo>
                  <a:pt x="338" y="13"/>
                </a:lnTo>
                <a:lnTo>
                  <a:pt x="388" y="13"/>
                </a:lnTo>
                <a:lnTo>
                  <a:pt x="425" y="13"/>
                </a:lnTo>
                <a:lnTo>
                  <a:pt x="463" y="13"/>
                </a:lnTo>
                <a:lnTo>
                  <a:pt x="500" y="13"/>
                </a:lnTo>
                <a:lnTo>
                  <a:pt x="550" y="13"/>
                </a:lnTo>
                <a:lnTo>
                  <a:pt x="588" y="13"/>
                </a:lnTo>
                <a:lnTo>
                  <a:pt x="625" y="13"/>
                </a:lnTo>
                <a:lnTo>
                  <a:pt x="663" y="13"/>
                </a:lnTo>
                <a:lnTo>
                  <a:pt x="700" y="0"/>
                </a:lnTo>
                <a:lnTo>
                  <a:pt x="738" y="0"/>
                </a:lnTo>
                <a:lnTo>
                  <a:pt x="775" y="0"/>
                </a:lnTo>
                <a:lnTo>
                  <a:pt x="813" y="0"/>
                </a:lnTo>
                <a:lnTo>
                  <a:pt x="850" y="0"/>
                </a:lnTo>
                <a:lnTo>
                  <a:pt x="900" y="0"/>
                </a:lnTo>
                <a:lnTo>
                  <a:pt x="950" y="0"/>
                </a:lnTo>
                <a:lnTo>
                  <a:pt x="1013" y="0"/>
                </a:lnTo>
                <a:lnTo>
                  <a:pt x="1050" y="0"/>
                </a:lnTo>
                <a:lnTo>
                  <a:pt x="1088" y="13"/>
                </a:lnTo>
                <a:lnTo>
                  <a:pt x="1125" y="13"/>
                </a:lnTo>
                <a:lnTo>
                  <a:pt x="1200" y="40"/>
                </a:lnTo>
              </a:path>
            </a:pathLst>
          </a:custGeom>
          <a:noFill/>
          <a:ln w="127000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1" name="Freeform 5"/>
          <p:cNvSpPr>
            <a:spLocks/>
          </p:cNvSpPr>
          <p:nvPr/>
        </p:nvSpPr>
        <p:spPr bwMode="auto">
          <a:xfrm>
            <a:off x="6054725" y="2278063"/>
            <a:ext cx="1906588" cy="6508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63" y="13"/>
              </a:cxn>
              <a:cxn ang="0">
                <a:pos x="100" y="13"/>
              </a:cxn>
              <a:cxn ang="0">
                <a:pos x="150" y="13"/>
              </a:cxn>
              <a:cxn ang="0">
                <a:pos x="188" y="13"/>
              </a:cxn>
              <a:cxn ang="0">
                <a:pos x="225" y="13"/>
              </a:cxn>
              <a:cxn ang="0">
                <a:pos x="263" y="13"/>
              </a:cxn>
              <a:cxn ang="0">
                <a:pos x="300" y="13"/>
              </a:cxn>
              <a:cxn ang="0">
                <a:pos x="338" y="13"/>
              </a:cxn>
              <a:cxn ang="0">
                <a:pos x="388" y="13"/>
              </a:cxn>
              <a:cxn ang="0">
                <a:pos x="425" y="13"/>
              </a:cxn>
              <a:cxn ang="0">
                <a:pos x="463" y="13"/>
              </a:cxn>
              <a:cxn ang="0">
                <a:pos x="500" y="13"/>
              </a:cxn>
              <a:cxn ang="0">
                <a:pos x="550" y="13"/>
              </a:cxn>
              <a:cxn ang="0">
                <a:pos x="588" y="13"/>
              </a:cxn>
              <a:cxn ang="0">
                <a:pos x="625" y="13"/>
              </a:cxn>
              <a:cxn ang="0">
                <a:pos x="663" y="13"/>
              </a:cxn>
              <a:cxn ang="0">
                <a:pos x="700" y="0"/>
              </a:cxn>
              <a:cxn ang="0">
                <a:pos x="738" y="0"/>
              </a:cxn>
              <a:cxn ang="0">
                <a:pos x="775" y="0"/>
              </a:cxn>
              <a:cxn ang="0">
                <a:pos x="813" y="0"/>
              </a:cxn>
              <a:cxn ang="0">
                <a:pos x="850" y="0"/>
              </a:cxn>
              <a:cxn ang="0">
                <a:pos x="900" y="0"/>
              </a:cxn>
              <a:cxn ang="0">
                <a:pos x="950" y="0"/>
              </a:cxn>
              <a:cxn ang="0">
                <a:pos x="1013" y="0"/>
              </a:cxn>
              <a:cxn ang="0">
                <a:pos x="1050" y="0"/>
              </a:cxn>
              <a:cxn ang="0">
                <a:pos x="1088" y="13"/>
              </a:cxn>
              <a:cxn ang="0">
                <a:pos x="1125" y="13"/>
              </a:cxn>
              <a:cxn ang="0">
                <a:pos x="1200" y="40"/>
              </a:cxn>
            </a:cxnLst>
            <a:rect l="0" t="0" r="r" b="b"/>
            <a:pathLst>
              <a:path w="1201" h="41">
                <a:moveTo>
                  <a:pt x="0" y="27"/>
                </a:moveTo>
                <a:lnTo>
                  <a:pt x="63" y="13"/>
                </a:lnTo>
                <a:lnTo>
                  <a:pt x="100" y="13"/>
                </a:lnTo>
                <a:lnTo>
                  <a:pt x="150" y="13"/>
                </a:lnTo>
                <a:lnTo>
                  <a:pt x="188" y="13"/>
                </a:lnTo>
                <a:lnTo>
                  <a:pt x="225" y="13"/>
                </a:lnTo>
                <a:lnTo>
                  <a:pt x="263" y="13"/>
                </a:lnTo>
                <a:lnTo>
                  <a:pt x="300" y="13"/>
                </a:lnTo>
                <a:lnTo>
                  <a:pt x="338" y="13"/>
                </a:lnTo>
                <a:lnTo>
                  <a:pt x="388" y="13"/>
                </a:lnTo>
                <a:lnTo>
                  <a:pt x="425" y="13"/>
                </a:lnTo>
                <a:lnTo>
                  <a:pt x="463" y="13"/>
                </a:lnTo>
                <a:lnTo>
                  <a:pt x="500" y="13"/>
                </a:lnTo>
                <a:lnTo>
                  <a:pt x="550" y="13"/>
                </a:lnTo>
                <a:lnTo>
                  <a:pt x="588" y="13"/>
                </a:lnTo>
                <a:lnTo>
                  <a:pt x="625" y="13"/>
                </a:lnTo>
                <a:lnTo>
                  <a:pt x="663" y="13"/>
                </a:lnTo>
                <a:lnTo>
                  <a:pt x="700" y="0"/>
                </a:lnTo>
                <a:lnTo>
                  <a:pt x="738" y="0"/>
                </a:lnTo>
                <a:lnTo>
                  <a:pt x="775" y="0"/>
                </a:lnTo>
                <a:lnTo>
                  <a:pt x="813" y="0"/>
                </a:lnTo>
                <a:lnTo>
                  <a:pt x="850" y="0"/>
                </a:lnTo>
                <a:lnTo>
                  <a:pt x="900" y="0"/>
                </a:lnTo>
                <a:lnTo>
                  <a:pt x="950" y="0"/>
                </a:lnTo>
                <a:lnTo>
                  <a:pt x="1013" y="0"/>
                </a:lnTo>
                <a:lnTo>
                  <a:pt x="1050" y="0"/>
                </a:lnTo>
                <a:lnTo>
                  <a:pt x="1088" y="13"/>
                </a:lnTo>
                <a:lnTo>
                  <a:pt x="1125" y="13"/>
                </a:lnTo>
                <a:lnTo>
                  <a:pt x="1200" y="40"/>
                </a:lnTo>
              </a:path>
            </a:pathLst>
          </a:custGeom>
          <a:noFill/>
          <a:ln w="127000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2" name="Freeform 6"/>
          <p:cNvSpPr>
            <a:spLocks/>
          </p:cNvSpPr>
          <p:nvPr/>
        </p:nvSpPr>
        <p:spPr bwMode="auto">
          <a:xfrm>
            <a:off x="6016625" y="2392363"/>
            <a:ext cx="1906588" cy="6508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63" y="13"/>
              </a:cxn>
              <a:cxn ang="0">
                <a:pos x="100" y="13"/>
              </a:cxn>
              <a:cxn ang="0">
                <a:pos x="150" y="13"/>
              </a:cxn>
              <a:cxn ang="0">
                <a:pos x="188" y="13"/>
              </a:cxn>
              <a:cxn ang="0">
                <a:pos x="225" y="13"/>
              </a:cxn>
              <a:cxn ang="0">
                <a:pos x="263" y="13"/>
              </a:cxn>
              <a:cxn ang="0">
                <a:pos x="300" y="13"/>
              </a:cxn>
              <a:cxn ang="0">
                <a:pos x="338" y="13"/>
              </a:cxn>
              <a:cxn ang="0">
                <a:pos x="388" y="13"/>
              </a:cxn>
              <a:cxn ang="0">
                <a:pos x="425" y="13"/>
              </a:cxn>
              <a:cxn ang="0">
                <a:pos x="463" y="13"/>
              </a:cxn>
              <a:cxn ang="0">
                <a:pos x="500" y="13"/>
              </a:cxn>
              <a:cxn ang="0">
                <a:pos x="550" y="13"/>
              </a:cxn>
              <a:cxn ang="0">
                <a:pos x="588" y="13"/>
              </a:cxn>
              <a:cxn ang="0">
                <a:pos x="625" y="13"/>
              </a:cxn>
              <a:cxn ang="0">
                <a:pos x="663" y="13"/>
              </a:cxn>
              <a:cxn ang="0">
                <a:pos x="700" y="0"/>
              </a:cxn>
              <a:cxn ang="0">
                <a:pos x="738" y="0"/>
              </a:cxn>
              <a:cxn ang="0">
                <a:pos x="775" y="0"/>
              </a:cxn>
              <a:cxn ang="0">
                <a:pos x="813" y="0"/>
              </a:cxn>
              <a:cxn ang="0">
                <a:pos x="850" y="0"/>
              </a:cxn>
              <a:cxn ang="0">
                <a:pos x="900" y="0"/>
              </a:cxn>
              <a:cxn ang="0">
                <a:pos x="950" y="0"/>
              </a:cxn>
              <a:cxn ang="0">
                <a:pos x="1013" y="0"/>
              </a:cxn>
              <a:cxn ang="0">
                <a:pos x="1050" y="0"/>
              </a:cxn>
              <a:cxn ang="0">
                <a:pos x="1088" y="13"/>
              </a:cxn>
              <a:cxn ang="0">
                <a:pos x="1125" y="13"/>
              </a:cxn>
              <a:cxn ang="0">
                <a:pos x="1200" y="40"/>
              </a:cxn>
            </a:cxnLst>
            <a:rect l="0" t="0" r="r" b="b"/>
            <a:pathLst>
              <a:path w="1201" h="41">
                <a:moveTo>
                  <a:pt x="0" y="27"/>
                </a:moveTo>
                <a:lnTo>
                  <a:pt x="63" y="13"/>
                </a:lnTo>
                <a:lnTo>
                  <a:pt x="100" y="13"/>
                </a:lnTo>
                <a:lnTo>
                  <a:pt x="150" y="13"/>
                </a:lnTo>
                <a:lnTo>
                  <a:pt x="188" y="13"/>
                </a:lnTo>
                <a:lnTo>
                  <a:pt x="225" y="13"/>
                </a:lnTo>
                <a:lnTo>
                  <a:pt x="263" y="13"/>
                </a:lnTo>
                <a:lnTo>
                  <a:pt x="300" y="13"/>
                </a:lnTo>
                <a:lnTo>
                  <a:pt x="338" y="13"/>
                </a:lnTo>
                <a:lnTo>
                  <a:pt x="388" y="13"/>
                </a:lnTo>
                <a:lnTo>
                  <a:pt x="425" y="13"/>
                </a:lnTo>
                <a:lnTo>
                  <a:pt x="463" y="13"/>
                </a:lnTo>
                <a:lnTo>
                  <a:pt x="500" y="13"/>
                </a:lnTo>
                <a:lnTo>
                  <a:pt x="550" y="13"/>
                </a:lnTo>
                <a:lnTo>
                  <a:pt x="588" y="13"/>
                </a:lnTo>
                <a:lnTo>
                  <a:pt x="625" y="13"/>
                </a:lnTo>
                <a:lnTo>
                  <a:pt x="663" y="13"/>
                </a:lnTo>
                <a:lnTo>
                  <a:pt x="700" y="0"/>
                </a:lnTo>
                <a:lnTo>
                  <a:pt x="738" y="0"/>
                </a:lnTo>
                <a:lnTo>
                  <a:pt x="775" y="0"/>
                </a:lnTo>
                <a:lnTo>
                  <a:pt x="813" y="0"/>
                </a:lnTo>
                <a:lnTo>
                  <a:pt x="850" y="0"/>
                </a:lnTo>
                <a:lnTo>
                  <a:pt x="900" y="0"/>
                </a:lnTo>
                <a:lnTo>
                  <a:pt x="950" y="0"/>
                </a:lnTo>
                <a:lnTo>
                  <a:pt x="1013" y="0"/>
                </a:lnTo>
                <a:lnTo>
                  <a:pt x="1050" y="0"/>
                </a:lnTo>
                <a:lnTo>
                  <a:pt x="1088" y="13"/>
                </a:lnTo>
                <a:lnTo>
                  <a:pt x="1125" y="13"/>
                </a:lnTo>
                <a:lnTo>
                  <a:pt x="1200" y="40"/>
                </a:lnTo>
              </a:path>
            </a:pathLst>
          </a:custGeom>
          <a:noFill/>
          <a:ln w="127000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3" name="Freeform 7"/>
          <p:cNvSpPr>
            <a:spLocks/>
          </p:cNvSpPr>
          <p:nvPr/>
        </p:nvSpPr>
        <p:spPr bwMode="auto">
          <a:xfrm>
            <a:off x="6054725" y="2506663"/>
            <a:ext cx="1906588" cy="65087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63" y="13"/>
              </a:cxn>
              <a:cxn ang="0">
                <a:pos x="100" y="13"/>
              </a:cxn>
              <a:cxn ang="0">
                <a:pos x="150" y="13"/>
              </a:cxn>
              <a:cxn ang="0">
                <a:pos x="188" y="13"/>
              </a:cxn>
              <a:cxn ang="0">
                <a:pos x="225" y="13"/>
              </a:cxn>
              <a:cxn ang="0">
                <a:pos x="263" y="13"/>
              </a:cxn>
              <a:cxn ang="0">
                <a:pos x="300" y="13"/>
              </a:cxn>
              <a:cxn ang="0">
                <a:pos x="338" y="13"/>
              </a:cxn>
              <a:cxn ang="0">
                <a:pos x="388" y="13"/>
              </a:cxn>
              <a:cxn ang="0">
                <a:pos x="425" y="13"/>
              </a:cxn>
              <a:cxn ang="0">
                <a:pos x="463" y="13"/>
              </a:cxn>
              <a:cxn ang="0">
                <a:pos x="500" y="13"/>
              </a:cxn>
              <a:cxn ang="0">
                <a:pos x="550" y="13"/>
              </a:cxn>
              <a:cxn ang="0">
                <a:pos x="588" y="13"/>
              </a:cxn>
              <a:cxn ang="0">
                <a:pos x="625" y="13"/>
              </a:cxn>
              <a:cxn ang="0">
                <a:pos x="663" y="13"/>
              </a:cxn>
              <a:cxn ang="0">
                <a:pos x="700" y="0"/>
              </a:cxn>
              <a:cxn ang="0">
                <a:pos x="738" y="0"/>
              </a:cxn>
              <a:cxn ang="0">
                <a:pos x="775" y="0"/>
              </a:cxn>
              <a:cxn ang="0">
                <a:pos x="813" y="0"/>
              </a:cxn>
              <a:cxn ang="0">
                <a:pos x="850" y="0"/>
              </a:cxn>
              <a:cxn ang="0">
                <a:pos x="900" y="0"/>
              </a:cxn>
              <a:cxn ang="0">
                <a:pos x="950" y="0"/>
              </a:cxn>
              <a:cxn ang="0">
                <a:pos x="1013" y="0"/>
              </a:cxn>
              <a:cxn ang="0">
                <a:pos x="1050" y="0"/>
              </a:cxn>
              <a:cxn ang="0">
                <a:pos x="1088" y="13"/>
              </a:cxn>
              <a:cxn ang="0">
                <a:pos x="1125" y="13"/>
              </a:cxn>
              <a:cxn ang="0">
                <a:pos x="1200" y="40"/>
              </a:cxn>
            </a:cxnLst>
            <a:rect l="0" t="0" r="r" b="b"/>
            <a:pathLst>
              <a:path w="1201" h="41">
                <a:moveTo>
                  <a:pt x="0" y="27"/>
                </a:moveTo>
                <a:lnTo>
                  <a:pt x="63" y="13"/>
                </a:lnTo>
                <a:lnTo>
                  <a:pt x="100" y="13"/>
                </a:lnTo>
                <a:lnTo>
                  <a:pt x="150" y="13"/>
                </a:lnTo>
                <a:lnTo>
                  <a:pt x="188" y="13"/>
                </a:lnTo>
                <a:lnTo>
                  <a:pt x="225" y="13"/>
                </a:lnTo>
                <a:lnTo>
                  <a:pt x="263" y="13"/>
                </a:lnTo>
                <a:lnTo>
                  <a:pt x="300" y="13"/>
                </a:lnTo>
                <a:lnTo>
                  <a:pt x="338" y="13"/>
                </a:lnTo>
                <a:lnTo>
                  <a:pt x="388" y="13"/>
                </a:lnTo>
                <a:lnTo>
                  <a:pt x="425" y="13"/>
                </a:lnTo>
                <a:lnTo>
                  <a:pt x="463" y="13"/>
                </a:lnTo>
                <a:lnTo>
                  <a:pt x="500" y="13"/>
                </a:lnTo>
                <a:lnTo>
                  <a:pt x="550" y="13"/>
                </a:lnTo>
                <a:lnTo>
                  <a:pt x="588" y="13"/>
                </a:lnTo>
                <a:lnTo>
                  <a:pt x="625" y="13"/>
                </a:lnTo>
                <a:lnTo>
                  <a:pt x="663" y="13"/>
                </a:lnTo>
                <a:lnTo>
                  <a:pt x="700" y="0"/>
                </a:lnTo>
                <a:lnTo>
                  <a:pt x="738" y="0"/>
                </a:lnTo>
                <a:lnTo>
                  <a:pt x="775" y="0"/>
                </a:lnTo>
                <a:lnTo>
                  <a:pt x="813" y="0"/>
                </a:lnTo>
                <a:lnTo>
                  <a:pt x="850" y="0"/>
                </a:lnTo>
                <a:lnTo>
                  <a:pt x="900" y="0"/>
                </a:lnTo>
                <a:lnTo>
                  <a:pt x="950" y="0"/>
                </a:lnTo>
                <a:lnTo>
                  <a:pt x="1013" y="0"/>
                </a:lnTo>
                <a:lnTo>
                  <a:pt x="1050" y="0"/>
                </a:lnTo>
                <a:lnTo>
                  <a:pt x="1088" y="13"/>
                </a:lnTo>
                <a:lnTo>
                  <a:pt x="1125" y="13"/>
                </a:lnTo>
                <a:lnTo>
                  <a:pt x="1200" y="40"/>
                </a:lnTo>
              </a:path>
            </a:pathLst>
          </a:custGeom>
          <a:noFill/>
          <a:ln w="127000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4" name="Freeform 8"/>
          <p:cNvSpPr>
            <a:spLocks/>
          </p:cNvSpPr>
          <p:nvPr/>
        </p:nvSpPr>
        <p:spPr bwMode="auto">
          <a:xfrm>
            <a:off x="917575" y="5541963"/>
            <a:ext cx="3697288" cy="115887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6" y="36"/>
              </a:cxn>
              <a:cxn ang="0">
                <a:pos x="72" y="36"/>
              </a:cxn>
              <a:cxn ang="0">
                <a:pos x="108" y="36"/>
              </a:cxn>
              <a:cxn ang="0">
                <a:pos x="168" y="24"/>
              </a:cxn>
              <a:cxn ang="0">
                <a:pos x="204" y="24"/>
              </a:cxn>
              <a:cxn ang="0">
                <a:pos x="252" y="0"/>
              </a:cxn>
              <a:cxn ang="0">
                <a:pos x="300" y="0"/>
              </a:cxn>
              <a:cxn ang="0">
                <a:pos x="360" y="12"/>
              </a:cxn>
              <a:cxn ang="0">
                <a:pos x="408" y="24"/>
              </a:cxn>
              <a:cxn ang="0">
                <a:pos x="456" y="24"/>
              </a:cxn>
              <a:cxn ang="0">
                <a:pos x="492" y="36"/>
              </a:cxn>
              <a:cxn ang="0">
                <a:pos x="540" y="48"/>
              </a:cxn>
              <a:cxn ang="0">
                <a:pos x="576" y="60"/>
              </a:cxn>
              <a:cxn ang="0">
                <a:pos x="612" y="60"/>
              </a:cxn>
              <a:cxn ang="0">
                <a:pos x="648" y="60"/>
              </a:cxn>
              <a:cxn ang="0">
                <a:pos x="720" y="72"/>
              </a:cxn>
              <a:cxn ang="0">
                <a:pos x="756" y="72"/>
              </a:cxn>
              <a:cxn ang="0">
                <a:pos x="792" y="72"/>
              </a:cxn>
              <a:cxn ang="0">
                <a:pos x="828" y="72"/>
              </a:cxn>
              <a:cxn ang="0">
                <a:pos x="876" y="72"/>
              </a:cxn>
              <a:cxn ang="0">
                <a:pos x="924" y="72"/>
              </a:cxn>
              <a:cxn ang="0">
                <a:pos x="960" y="72"/>
              </a:cxn>
              <a:cxn ang="0">
                <a:pos x="996" y="72"/>
              </a:cxn>
              <a:cxn ang="0">
                <a:pos x="1032" y="72"/>
              </a:cxn>
              <a:cxn ang="0">
                <a:pos x="1068" y="72"/>
              </a:cxn>
              <a:cxn ang="0">
                <a:pos x="1116" y="72"/>
              </a:cxn>
              <a:cxn ang="0">
                <a:pos x="1152" y="72"/>
              </a:cxn>
              <a:cxn ang="0">
                <a:pos x="1188" y="72"/>
              </a:cxn>
              <a:cxn ang="0">
                <a:pos x="1224" y="72"/>
              </a:cxn>
              <a:cxn ang="0">
                <a:pos x="1260" y="60"/>
              </a:cxn>
              <a:cxn ang="0">
                <a:pos x="1296" y="48"/>
              </a:cxn>
              <a:cxn ang="0">
                <a:pos x="1344" y="48"/>
              </a:cxn>
              <a:cxn ang="0">
                <a:pos x="1380" y="36"/>
              </a:cxn>
              <a:cxn ang="0">
                <a:pos x="1416" y="36"/>
              </a:cxn>
              <a:cxn ang="0">
                <a:pos x="1476" y="24"/>
              </a:cxn>
              <a:cxn ang="0">
                <a:pos x="1512" y="24"/>
              </a:cxn>
              <a:cxn ang="0">
                <a:pos x="1548" y="24"/>
              </a:cxn>
              <a:cxn ang="0">
                <a:pos x="1608" y="24"/>
              </a:cxn>
              <a:cxn ang="0">
                <a:pos x="1656" y="12"/>
              </a:cxn>
              <a:cxn ang="0">
                <a:pos x="1692" y="0"/>
              </a:cxn>
              <a:cxn ang="0">
                <a:pos x="1740" y="0"/>
              </a:cxn>
              <a:cxn ang="0">
                <a:pos x="1776" y="0"/>
              </a:cxn>
              <a:cxn ang="0">
                <a:pos x="1812" y="0"/>
              </a:cxn>
              <a:cxn ang="0">
                <a:pos x="1860" y="0"/>
              </a:cxn>
              <a:cxn ang="0">
                <a:pos x="1896" y="0"/>
              </a:cxn>
              <a:cxn ang="0">
                <a:pos x="1932" y="0"/>
              </a:cxn>
              <a:cxn ang="0">
                <a:pos x="1980" y="0"/>
              </a:cxn>
              <a:cxn ang="0">
                <a:pos x="2016" y="0"/>
              </a:cxn>
              <a:cxn ang="0">
                <a:pos x="2064" y="0"/>
              </a:cxn>
              <a:cxn ang="0">
                <a:pos x="2100" y="0"/>
              </a:cxn>
              <a:cxn ang="0">
                <a:pos x="2136" y="0"/>
              </a:cxn>
              <a:cxn ang="0">
                <a:pos x="2172" y="0"/>
              </a:cxn>
              <a:cxn ang="0">
                <a:pos x="2208" y="12"/>
              </a:cxn>
              <a:cxn ang="0">
                <a:pos x="2244" y="12"/>
              </a:cxn>
              <a:cxn ang="0">
                <a:pos x="2280" y="12"/>
              </a:cxn>
              <a:cxn ang="0">
                <a:pos x="2328" y="24"/>
              </a:cxn>
            </a:cxnLst>
            <a:rect l="0" t="0" r="r" b="b"/>
            <a:pathLst>
              <a:path w="2329" h="73">
                <a:moveTo>
                  <a:pt x="0" y="36"/>
                </a:moveTo>
                <a:lnTo>
                  <a:pt x="36" y="36"/>
                </a:lnTo>
                <a:lnTo>
                  <a:pt x="72" y="36"/>
                </a:lnTo>
                <a:lnTo>
                  <a:pt x="108" y="36"/>
                </a:lnTo>
                <a:lnTo>
                  <a:pt x="168" y="24"/>
                </a:lnTo>
                <a:lnTo>
                  <a:pt x="204" y="24"/>
                </a:lnTo>
                <a:lnTo>
                  <a:pt x="252" y="0"/>
                </a:lnTo>
                <a:lnTo>
                  <a:pt x="300" y="0"/>
                </a:lnTo>
                <a:lnTo>
                  <a:pt x="360" y="12"/>
                </a:lnTo>
                <a:lnTo>
                  <a:pt x="408" y="24"/>
                </a:lnTo>
                <a:lnTo>
                  <a:pt x="456" y="24"/>
                </a:lnTo>
                <a:lnTo>
                  <a:pt x="492" y="36"/>
                </a:lnTo>
                <a:lnTo>
                  <a:pt x="540" y="48"/>
                </a:lnTo>
                <a:lnTo>
                  <a:pt x="576" y="60"/>
                </a:lnTo>
                <a:lnTo>
                  <a:pt x="612" y="60"/>
                </a:lnTo>
                <a:lnTo>
                  <a:pt x="648" y="60"/>
                </a:lnTo>
                <a:lnTo>
                  <a:pt x="720" y="72"/>
                </a:lnTo>
                <a:lnTo>
                  <a:pt x="756" y="72"/>
                </a:lnTo>
                <a:lnTo>
                  <a:pt x="792" y="72"/>
                </a:lnTo>
                <a:lnTo>
                  <a:pt x="828" y="72"/>
                </a:lnTo>
                <a:lnTo>
                  <a:pt x="876" y="72"/>
                </a:lnTo>
                <a:lnTo>
                  <a:pt x="924" y="72"/>
                </a:lnTo>
                <a:lnTo>
                  <a:pt x="960" y="72"/>
                </a:lnTo>
                <a:lnTo>
                  <a:pt x="996" y="72"/>
                </a:lnTo>
                <a:lnTo>
                  <a:pt x="1032" y="72"/>
                </a:lnTo>
                <a:lnTo>
                  <a:pt x="1068" y="72"/>
                </a:lnTo>
                <a:lnTo>
                  <a:pt x="1116" y="72"/>
                </a:lnTo>
                <a:lnTo>
                  <a:pt x="1152" y="72"/>
                </a:lnTo>
                <a:lnTo>
                  <a:pt x="1188" y="72"/>
                </a:lnTo>
                <a:lnTo>
                  <a:pt x="1224" y="72"/>
                </a:lnTo>
                <a:lnTo>
                  <a:pt x="1260" y="60"/>
                </a:lnTo>
                <a:lnTo>
                  <a:pt x="1296" y="48"/>
                </a:lnTo>
                <a:lnTo>
                  <a:pt x="1344" y="48"/>
                </a:lnTo>
                <a:lnTo>
                  <a:pt x="1380" y="36"/>
                </a:lnTo>
                <a:lnTo>
                  <a:pt x="1416" y="36"/>
                </a:lnTo>
                <a:lnTo>
                  <a:pt x="1476" y="24"/>
                </a:lnTo>
                <a:lnTo>
                  <a:pt x="1512" y="24"/>
                </a:lnTo>
                <a:lnTo>
                  <a:pt x="1548" y="24"/>
                </a:lnTo>
                <a:lnTo>
                  <a:pt x="1608" y="24"/>
                </a:lnTo>
                <a:lnTo>
                  <a:pt x="1656" y="12"/>
                </a:lnTo>
                <a:lnTo>
                  <a:pt x="1692" y="0"/>
                </a:lnTo>
                <a:lnTo>
                  <a:pt x="1740" y="0"/>
                </a:lnTo>
                <a:lnTo>
                  <a:pt x="1776" y="0"/>
                </a:lnTo>
                <a:lnTo>
                  <a:pt x="1812" y="0"/>
                </a:lnTo>
                <a:lnTo>
                  <a:pt x="1860" y="0"/>
                </a:lnTo>
                <a:lnTo>
                  <a:pt x="1896" y="0"/>
                </a:lnTo>
                <a:lnTo>
                  <a:pt x="1932" y="0"/>
                </a:lnTo>
                <a:lnTo>
                  <a:pt x="1980" y="0"/>
                </a:lnTo>
                <a:lnTo>
                  <a:pt x="2016" y="0"/>
                </a:lnTo>
                <a:lnTo>
                  <a:pt x="2064" y="0"/>
                </a:lnTo>
                <a:lnTo>
                  <a:pt x="2100" y="0"/>
                </a:lnTo>
                <a:lnTo>
                  <a:pt x="2136" y="0"/>
                </a:lnTo>
                <a:lnTo>
                  <a:pt x="2172" y="0"/>
                </a:lnTo>
                <a:lnTo>
                  <a:pt x="2208" y="12"/>
                </a:lnTo>
                <a:lnTo>
                  <a:pt x="2244" y="12"/>
                </a:lnTo>
                <a:lnTo>
                  <a:pt x="2280" y="12"/>
                </a:lnTo>
                <a:lnTo>
                  <a:pt x="2328" y="24"/>
                </a:lnTo>
              </a:path>
            </a:pathLst>
          </a:custGeom>
          <a:noFill/>
          <a:ln w="127000" cap="rnd" cmpd="sng">
            <a:solidFill>
              <a:srgbClr val="00DFCA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5" name="Freeform 9"/>
          <p:cNvSpPr>
            <a:spLocks/>
          </p:cNvSpPr>
          <p:nvPr/>
        </p:nvSpPr>
        <p:spPr bwMode="auto">
          <a:xfrm>
            <a:off x="917575" y="5599113"/>
            <a:ext cx="3697288" cy="115887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6" y="36"/>
              </a:cxn>
              <a:cxn ang="0">
                <a:pos x="72" y="36"/>
              </a:cxn>
              <a:cxn ang="0">
                <a:pos x="108" y="36"/>
              </a:cxn>
              <a:cxn ang="0">
                <a:pos x="168" y="24"/>
              </a:cxn>
              <a:cxn ang="0">
                <a:pos x="204" y="24"/>
              </a:cxn>
              <a:cxn ang="0">
                <a:pos x="252" y="0"/>
              </a:cxn>
              <a:cxn ang="0">
                <a:pos x="300" y="0"/>
              </a:cxn>
              <a:cxn ang="0">
                <a:pos x="360" y="12"/>
              </a:cxn>
              <a:cxn ang="0">
                <a:pos x="408" y="24"/>
              </a:cxn>
              <a:cxn ang="0">
                <a:pos x="456" y="24"/>
              </a:cxn>
              <a:cxn ang="0">
                <a:pos x="492" y="36"/>
              </a:cxn>
              <a:cxn ang="0">
                <a:pos x="540" y="48"/>
              </a:cxn>
              <a:cxn ang="0">
                <a:pos x="576" y="60"/>
              </a:cxn>
              <a:cxn ang="0">
                <a:pos x="612" y="60"/>
              </a:cxn>
              <a:cxn ang="0">
                <a:pos x="648" y="60"/>
              </a:cxn>
              <a:cxn ang="0">
                <a:pos x="720" y="72"/>
              </a:cxn>
              <a:cxn ang="0">
                <a:pos x="756" y="72"/>
              </a:cxn>
              <a:cxn ang="0">
                <a:pos x="792" y="72"/>
              </a:cxn>
              <a:cxn ang="0">
                <a:pos x="828" y="72"/>
              </a:cxn>
              <a:cxn ang="0">
                <a:pos x="876" y="72"/>
              </a:cxn>
              <a:cxn ang="0">
                <a:pos x="924" y="72"/>
              </a:cxn>
              <a:cxn ang="0">
                <a:pos x="960" y="72"/>
              </a:cxn>
              <a:cxn ang="0">
                <a:pos x="996" y="72"/>
              </a:cxn>
              <a:cxn ang="0">
                <a:pos x="1032" y="72"/>
              </a:cxn>
              <a:cxn ang="0">
                <a:pos x="1068" y="72"/>
              </a:cxn>
              <a:cxn ang="0">
                <a:pos x="1116" y="72"/>
              </a:cxn>
              <a:cxn ang="0">
                <a:pos x="1152" y="72"/>
              </a:cxn>
              <a:cxn ang="0">
                <a:pos x="1188" y="72"/>
              </a:cxn>
              <a:cxn ang="0">
                <a:pos x="1224" y="72"/>
              </a:cxn>
              <a:cxn ang="0">
                <a:pos x="1260" y="60"/>
              </a:cxn>
              <a:cxn ang="0">
                <a:pos x="1296" y="48"/>
              </a:cxn>
              <a:cxn ang="0">
                <a:pos x="1344" y="48"/>
              </a:cxn>
              <a:cxn ang="0">
                <a:pos x="1380" y="36"/>
              </a:cxn>
              <a:cxn ang="0">
                <a:pos x="1416" y="36"/>
              </a:cxn>
              <a:cxn ang="0">
                <a:pos x="1476" y="24"/>
              </a:cxn>
              <a:cxn ang="0">
                <a:pos x="1512" y="24"/>
              </a:cxn>
              <a:cxn ang="0">
                <a:pos x="1548" y="24"/>
              </a:cxn>
              <a:cxn ang="0">
                <a:pos x="1608" y="24"/>
              </a:cxn>
              <a:cxn ang="0">
                <a:pos x="1656" y="12"/>
              </a:cxn>
              <a:cxn ang="0">
                <a:pos x="1692" y="0"/>
              </a:cxn>
              <a:cxn ang="0">
                <a:pos x="1740" y="0"/>
              </a:cxn>
              <a:cxn ang="0">
                <a:pos x="1776" y="0"/>
              </a:cxn>
              <a:cxn ang="0">
                <a:pos x="1812" y="0"/>
              </a:cxn>
              <a:cxn ang="0">
                <a:pos x="1860" y="0"/>
              </a:cxn>
              <a:cxn ang="0">
                <a:pos x="1896" y="0"/>
              </a:cxn>
              <a:cxn ang="0">
                <a:pos x="1932" y="0"/>
              </a:cxn>
              <a:cxn ang="0">
                <a:pos x="1980" y="0"/>
              </a:cxn>
              <a:cxn ang="0">
                <a:pos x="2016" y="0"/>
              </a:cxn>
              <a:cxn ang="0">
                <a:pos x="2064" y="0"/>
              </a:cxn>
              <a:cxn ang="0">
                <a:pos x="2100" y="0"/>
              </a:cxn>
              <a:cxn ang="0">
                <a:pos x="2136" y="0"/>
              </a:cxn>
              <a:cxn ang="0">
                <a:pos x="2172" y="0"/>
              </a:cxn>
              <a:cxn ang="0">
                <a:pos x="2208" y="12"/>
              </a:cxn>
              <a:cxn ang="0">
                <a:pos x="2244" y="12"/>
              </a:cxn>
              <a:cxn ang="0">
                <a:pos x="2280" y="12"/>
              </a:cxn>
              <a:cxn ang="0">
                <a:pos x="2328" y="24"/>
              </a:cxn>
            </a:cxnLst>
            <a:rect l="0" t="0" r="r" b="b"/>
            <a:pathLst>
              <a:path w="2329" h="73">
                <a:moveTo>
                  <a:pt x="0" y="36"/>
                </a:moveTo>
                <a:lnTo>
                  <a:pt x="36" y="36"/>
                </a:lnTo>
                <a:lnTo>
                  <a:pt x="72" y="36"/>
                </a:lnTo>
                <a:lnTo>
                  <a:pt x="108" y="36"/>
                </a:lnTo>
                <a:lnTo>
                  <a:pt x="168" y="24"/>
                </a:lnTo>
                <a:lnTo>
                  <a:pt x="204" y="24"/>
                </a:lnTo>
                <a:lnTo>
                  <a:pt x="252" y="0"/>
                </a:lnTo>
                <a:lnTo>
                  <a:pt x="300" y="0"/>
                </a:lnTo>
                <a:lnTo>
                  <a:pt x="360" y="12"/>
                </a:lnTo>
                <a:lnTo>
                  <a:pt x="408" y="24"/>
                </a:lnTo>
                <a:lnTo>
                  <a:pt x="456" y="24"/>
                </a:lnTo>
                <a:lnTo>
                  <a:pt x="492" y="36"/>
                </a:lnTo>
                <a:lnTo>
                  <a:pt x="540" y="48"/>
                </a:lnTo>
                <a:lnTo>
                  <a:pt x="576" y="60"/>
                </a:lnTo>
                <a:lnTo>
                  <a:pt x="612" y="60"/>
                </a:lnTo>
                <a:lnTo>
                  <a:pt x="648" y="60"/>
                </a:lnTo>
                <a:lnTo>
                  <a:pt x="720" y="72"/>
                </a:lnTo>
                <a:lnTo>
                  <a:pt x="756" y="72"/>
                </a:lnTo>
                <a:lnTo>
                  <a:pt x="792" y="72"/>
                </a:lnTo>
                <a:lnTo>
                  <a:pt x="828" y="72"/>
                </a:lnTo>
                <a:lnTo>
                  <a:pt x="876" y="72"/>
                </a:lnTo>
                <a:lnTo>
                  <a:pt x="924" y="72"/>
                </a:lnTo>
                <a:lnTo>
                  <a:pt x="960" y="72"/>
                </a:lnTo>
                <a:lnTo>
                  <a:pt x="996" y="72"/>
                </a:lnTo>
                <a:lnTo>
                  <a:pt x="1032" y="72"/>
                </a:lnTo>
                <a:lnTo>
                  <a:pt x="1068" y="72"/>
                </a:lnTo>
                <a:lnTo>
                  <a:pt x="1116" y="72"/>
                </a:lnTo>
                <a:lnTo>
                  <a:pt x="1152" y="72"/>
                </a:lnTo>
                <a:lnTo>
                  <a:pt x="1188" y="72"/>
                </a:lnTo>
                <a:lnTo>
                  <a:pt x="1224" y="72"/>
                </a:lnTo>
                <a:lnTo>
                  <a:pt x="1260" y="60"/>
                </a:lnTo>
                <a:lnTo>
                  <a:pt x="1296" y="48"/>
                </a:lnTo>
                <a:lnTo>
                  <a:pt x="1344" y="48"/>
                </a:lnTo>
                <a:lnTo>
                  <a:pt x="1380" y="36"/>
                </a:lnTo>
                <a:lnTo>
                  <a:pt x="1416" y="36"/>
                </a:lnTo>
                <a:lnTo>
                  <a:pt x="1476" y="24"/>
                </a:lnTo>
                <a:lnTo>
                  <a:pt x="1512" y="24"/>
                </a:lnTo>
                <a:lnTo>
                  <a:pt x="1548" y="24"/>
                </a:lnTo>
                <a:lnTo>
                  <a:pt x="1608" y="24"/>
                </a:lnTo>
                <a:lnTo>
                  <a:pt x="1656" y="12"/>
                </a:lnTo>
                <a:lnTo>
                  <a:pt x="1692" y="0"/>
                </a:lnTo>
                <a:lnTo>
                  <a:pt x="1740" y="0"/>
                </a:lnTo>
                <a:lnTo>
                  <a:pt x="1776" y="0"/>
                </a:lnTo>
                <a:lnTo>
                  <a:pt x="1812" y="0"/>
                </a:lnTo>
                <a:lnTo>
                  <a:pt x="1860" y="0"/>
                </a:lnTo>
                <a:lnTo>
                  <a:pt x="1896" y="0"/>
                </a:lnTo>
                <a:lnTo>
                  <a:pt x="1932" y="0"/>
                </a:lnTo>
                <a:lnTo>
                  <a:pt x="1980" y="0"/>
                </a:lnTo>
                <a:lnTo>
                  <a:pt x="2016" y="0"/>
                </a:lnTo>
                <a:lnTo>
                  <a:pt x="2064" y="0"/>
                </a:lnTo>
                <a:lnTo>
                  <a:pt x="2100" y="0"/>
                </a:lnTo>
                <a:lnTo>
                  <a:pt x="2136" y="0"/>
                </a:lnTo>
                <a:lnTo>
                  <a:pt x="2172" y="0"/>
                </a:lnTo>
                <a:lnTo>
                  <a:pt x="2208" y="12"/>
                </a:lnTo>
                <a:lnTo>
                  <a:pt x="2244" y="12"/>
                </a:lnTo>
                <a:lnTo>
                  <a:pt x="2280" y="12"/>
                </a:lnTo>
                <a:lnTo>
                  <a:pt x="2328" y="24"/>
                </a:lnTo>
              </a:path>
            </a:pathLst>
          </a:custGeom>
          <a:noFill/>
          <a:ln w="127000" cap="rnd" cmpd="sng">
            <a:solidFill>
              <a:srgbClr val="00DFCA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6" name="Freeform 10"/>
          <p:cNvSpPr>
            <a:spLocks/>
          </p:cNvSpPr>
          <p:nvPr/>
        </p:nvSpPr>
        <p:spPr bwMode="auto">
          <a:xfrm>
            <a:off x="917575" y="5732463"/>
            <a:ext cx="3697288" cy="115887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6" y="36"/>
              </a:cxn>
              <a:cxn ang="0">
                <a:pos x="72" y="36"/>
              </a:cxn>
              <a:cxn ang="0">
                <a:pos x="108" y="36"/>
              </a:cxn>
              <a:cxn ang="0">
                <a:pos x="168" y="24"/>
              </a:cxn>
              <a:cxn ang="0">
                <a:pos x="204" y="24"/>
              </a:cxn>
              <a:cxn ang="0">
                <a:pos x="252" y="0"/>
              </a:cxn>
              <a:cxn ang="0">
                <a:pos x="300" y="0"/>
              </a:cxn>
              <a:cxn ang="0">
                <a:pos x="360" y="12"/>
              </a:cxn>
              <a:cxn ang="0">
                <a:pos x="408" y="24"/>
              </a:cxn>
              <a:cxn ang="0">
                <a:pos x="456" y="24"/>
              </a:cxn>
              <a:cxn ang="0">
                <a:pos x="492" y="36"/>
              </a:cxn>
              <a:cxn ang="0">
                <a:pos x="540" y="48"/>
              </a:cxn>
              <a:cxn ang="0">
                <a:pos x="576" y="60"/>
              </a:cxn>
              <a:cxn ang="0">
                <a:pos x="612" y="60"/>
              </a:cxn>
              <a:cxn ang="0">
                <a:pos x="648" y="60"/>
              </a:cxn>
              <a:cxn ang="0">
                <a:pos x="720" y="72"/>
              </a:cxn>
              <a:cxn ang="0">
                <a:pos x="756" y="72"/>
              </a:cxn>
              <a:cxn ang="0">
                <a:pos x="792" y="72"/>
              </a:cxn>
              <a:cxn ang="0">
                <a:pos x="828" y="72"/>
              </a:cxn>
              <a:cxn ang="0">
                <a:pos x="876" y="72"/>
              </a:cxn>
              <a:cxn ang="0">
                <a:pos x="924" y="72"/>
              </a:cxn>
              <a:cxn ang="0">
                <a:pos x="960" y="72"/>
              </a:cxn>
              <a:cxn ang="0">
                <a:pos x="996" y="72"/>
              </a:cxn>
              <a:cxn ang="0">
                <a:pos x="1032" y="72"/>
              </a:cxn>
              <a:cxn ang="0">
                <a:pos x="1068" y="72"/>
              </a:cxn>
              <a:cxn ang="0">
                <a:pos x="1116" y="72"/>
              </a:cxn>
              <a:cxn ang="0">
                <a:pos x="1152" y="72"/>
              </a:cxn>
              <a:cxn ang="0">
                <a:pos x="1188" y="72"/>
              </a:cxn>
              <a:cxn ang="0">
                <a:pos x="1224" y="72"/>
              </a:cxn>
              <a:cxn ang="0">
                <a:pos x="1260" y="60"/>
              </a:cxn>
              <a:cxn ang="0">
                <a:pos x="1296" y="48"/>
              </a:cxn>
              <a:cxn ang="0">
                <a:pos x="1344" y="48"/>
              </a:cxn>
              <a:cxn ang="0">
                <a:pos x="1380" y="36"/>
              </a:cxn>
              <a:cxn ang="0">
                <a:pos x="1416" y="36"/>
              </a:cxn>
              <a:cxn ang="0">
                <a:pos x="1476" y="24"/>
              </a:cxn>
              <a:cxn ang="0">
                <a:pos x="1512" y="24"/>
              </a:cxn>
              <a:cxn ang="0">
                <a:pos x="1548" y="24"/>
              </a:cxn>
              <a:cxn ang="0">
                <a:pos x="1608" y="24"/>
              </a:cxn>
              <a:cxn ang="0">
                <a:pos x="1656" y="12"/>
              </a:cxn>
              <a:cxn ang="0">
                <a:pos x="1692" y="0"/>
              </a:cxn>
              <a:cxn ang="0">
                <a:pos x="1740" y="0"/>
              </a:cxn>
              <a:cxn ang="0">
                <a:pos x="1776" y="0"/>
              </a:cxn>
              <a:cxn ang="0">
                <a:pos x="1812" y="0"/>
              </a:cxn>
              <a:cxn ang="0">
                <a:pos x="1860" y="0"/>
              </a:cxn>
              <a:cxn ang="0">
                <a:pos x="1896" y="0"/>
              </a:cxn>
              <a:cxn ang="0">
                <a:pos x="1932" y="0"/>
              </a:cxn>
              <a:cxn ang="0">
                <a:pos x="1980" y="0"/>
              </a:cxn>
              <a:cxn ang="0">
                <a:pos x="2016" y="0"/>
              </a:cxn>
              <a:cxn ang="0">
                <a:pos x="2064" y="0"/>
              </a:cxn>
              <a:cxn ang="0">
                <a:pos x="2100" y="0"/>
              </a:cxn>
              <a:cxn ang="0">
                <a:pos x="2136" y="0"/>
              </a:cxn>
              <a:cxn ang="0">
                <a:pos x="2172" y="0"/>
              </a:cxn>
              <a:cxn ang="0">
                <a:pos x="2208" y="12"/>
              </a:cxn>
              <a:cxn ang="0">
                <a:pos x="2244" y="12"/>
              </a:cxn>
              <a:cxn ang="0">
                <a:pos x="2280" y="12"/>
              </a:cxn>
              <a:cxn ang="0">
                <a:pos x="2328" y="24"/>
              </a:cxn>
            </a:cxnLst>
            <a:rect l="0" t="0" r="r" b="b"/>
            <a:pathLst>
              <a:path w="2329" h="73">
                <a:moveTo>
                  <a:pt x="0" y="36"/>
                </a:moveTo>
                <a:lnTo>
                  <a:pt x="36" y="36"/>
                </a:lnTo>
                <a:lnTo>
                  <a:pt x="72" y="36"/>
                </a:lnTo>
                <a:lnTo>
                  <a:pt x="108" y="36"/>
                </a:lnTo>
                <a:lnTo>
                  <a:pt x="168" y="24"/>
                </a:lnTo>
                <a:lnTo>
                  <a:pt x="204" y="24"/>
                </a:lnTo>
                <a:lnTo>
                  <a:pt x="252" y="0"/>
                </a:lnTo>
                <a:lnTo>
                  <a:pt x="300" y="0"/>
                </a:lnTo>
                <a:lnTo>
                  <a:pt x="360" y="12"/>
                </a:lnTo>
                <a:lnTo>
                  <a:pt x="408" y="24"/>
                </a:lnTo>
                <a:lnTo>
                  <a:pt x="456" y="24"/>
                </a:lnTo>
                <a:lnTo>
                  <a:pt x="492" y="36"/>
                </a:lnTo>
                <a:lnTo>
                  <a:pt x="540" y="48"/>
                </a:lnTo>
                <a:lnTo>
                  <a:pt x="576" y="60"/>
                </a:lnTo>
                <a:lnTo>
                  <a:pt x="612" y="60"/>
                </a:lnTo>
                <a:lnTo>
                  <a:pt x="648" y="60"/>
                </a:lnTo>
                <a:lnTo>
                  <a:pt x="720" y="72"/>
                </a:lnTo>
                <a:lnTo>
                  <a:pt x="756" y="72"/>
                </a:lnTo>
                <a:lnTo>
                  <a:pt x="792" y="72"/>
                </a:lnTo>
                <a:lnTo>
                  <a:pt x="828" y="72"/>
                </a:lnTo>
                <a:lnTo>
                  <a:pt x="876" y="72"/>
                </a:lnTo>
                <a:lnTo>
                  <a:pt x="924" y="72"/>
                </a:lnTo>
                <a:lnTo>
                  <a:pt x="960" y="72"/>
                </a:lnTo>
                <a:lnTo>
                  <a:pt x="996" y="72"/>
                </a:lnTo>
                <a:lnTo>
                  <a:pt x="1032" y="72"/>
                </a:lnTo>
                <a:lnTo>
                  <a:pt x="1068" y="72"/>
                </a:lnTo>
                <a:lnTo>
                  <a:pt x="1116" y="72"/>
                </a:lnTo>
                <a:lnTo>
                  <a:pt x="1152" y="72"/>
                </a:lnTo>
                <a:lnTo>
                  <a:pt x="1188" y="72"/>
                </a:lnTo>
                <a:lnTo>
                  <a:pt x="1224" y="72"/>
                </a:lnTo>
                <a:lnTo>
                  <a:pt x="1260" y="60"/>
                </a:lnTo>
                <a:lnTo>
                  <a:pt x="1296" y="48"/>
                </a:lnTo>
                <a:lnTo>
                  <a:pt x="1344" y="48"/>
                </a:lnTo>
                <a:lnTo>
                  <a:pt x="1380" y="36"/>
                </a:lnTo>
                <a:lnTo>
                  <a:pt x="1416" y="36"/>
                </a:lnTo>
                <a:lnTo>
                  <a:pt x="1476" y="24"/>
                </a:lnTo>
                <a:lnTo>
                  <a:pt x="1512" y="24"/>
                </a:lnTo>
                <a:lnTo>
                  <a:pt x="1548" y="24"/>
                </a:lnTo>
                <a:lnTo>
                  <a:pt x="1608" y="24"/>
                </a:lnTo>
                <a:lnTo>
                  <a:pt x="1656" y="12"/>
                </a:lnTo>
                <a:lnTo>
                  <a:pt x="1692" y="0"/>
                </a:lnTo>
                <a:lnTo>
                  <a:pt x="1740" y="0"/>
                </a:lnTo>
                <a:lnTo>
                  <a:pt x="1776" y="0"/>
                </a:lnTo>
                <a:lnTo>
                  <a:pt x="1812" y="0"/>
                </a:lnTo>
                <a:lnTo>
                  <a:pt x="1860" y="0"/>
                </a:lnTo>
                <a:lnTo>
                  <a:pt x="1896" y="0"/>
                </a:lnTo>
                <a:lnTo>
                  <a:pt x="1932" y="0"/>
                </a:lnTo>
                <a:lnTo>
                  <a:pt x="1980" y="0"/>
                </a:lnTo>
                <a:lnTo>
                  <a:pt x="2016" y="0"/>
                </a:lnTo>
                <a:lnTo>
                  <a:pt x="2064" y="0"/>
                </a:lnTo>
                <a:lnTo>
                  <a:pt x="2100" y="0"/>
                </a:lnTo>
                <a:lnTo>
                  <a:pt x="2136" y="0"/>
                </a:lnTo>
                <a:lnTo>
                  <a:pt x="2172" y="0"/>
                </a:lnTo>
                <a:lnTo>
                  <a:pt x="2208" y="12"/>
                </a:lnTo>
                <a:lnTo>
                  <a:pt x="2244" y="12"/>
                </a:lnTo>
                <a:lnTo>
                  <a:pt x="2280" y="12"/>
                </a:lnTo>
                <a:lnTo>
                  <a:pt x="2328" y="24"/>
                </a:lnTo>
              </a:path>
            </a:pathLst>
          </a:custGeom>
          <a:noFill/>
          <a:ln w="127000" cap="rnd" cmpd="sng">
            <a:solidFill>
              <a:srgbClr val="00DFCA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7" name="Freeform 11"/>
          <p:cNvSpPr>
            <a:spLocks/>
          </p:cNvSpPr>
          <p:nvPr/>
        </p:nvSpPr>
        <p:spPr bwMode="auto">
          <a:xfrm>
            <a:off x="917575" y="5846763"/>
            <a:ext cx="3697288" cy="115887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6" y="36"/>
              </a:cxn>
              <a:cxn ang="0">
                <a:pos x="72" y="36"/>
              </a:cxn>
              <a:cxn ang="0">
                <a:pos x="108" y="36"/>
              </a:cxn>
              <a:cxn ang="0">
                <a:pos x="168" y="24"/>
              </a:cxn>
              <a:cxn ang="0">
                <a:pos x="204" y="24"/>
              </a:cxn>
              <a:cxn ang="0">
                <a:pos x="252" y="0"/>
              </a:cxn>
              <a:cxn ang="0">
                <a:pos x="300" y="0"/>
              </a:cxn>
              <a:cxn ang="0">
                <a:pos x="360" y="12"/>
              </a:cxn>
              <a:cxn ang="0">
                <a:pos x="408" y="24"/>
              </a:cxn>
              <a:cxn ang="0">
                <a:pos x="456" y="24"/>
              </a:cxn>
              <a:cxn ang="0">
                <a:pos x="492" y="36"/>
              </a:cxn>
              <a:cxn ang="0">
                <a:pos x="540" y="48"/>
              </a:cxn>
              <a:cxn ang="0">
                <a:pos x="576" y="60"/>
              </a:cxn>
              <a:cxn ang="0">
                <a:pos x="612" y="60"/>
              </a:cxn>
              <a:cxn ang="0">
                <a:pos x="648" y="60"/>
              </a:cxn>
              <a:cxn ang="0">
                <a:pos x="720" y="72"/>
              </a:cxn>
              <a:cxn ang="0">
                <a:pos x="756" y="72"/>
              </a:cxn>
              <a:cxn ang="0">
                <a:pos x="792" y="72"/>
              </a:cxn>
              <a:cxn ang="0">
                <a:pos x="828" y="72"/>
              </a:cxn>
              <a:cxn ang="0">
                <a:pos x="876" y="72"/>
              </a:cxn>
              <a:cxn ang="0">
                <a:pos x="924" y="72"/>
              </a:cxn>
              <a:cxn ang="0">
                <a:pos x="960" y="72"/>
              </a:cxn>
              <a:cxn ang="0">
                <a:pos x="996" y="72"/>
              </a:cxn>
              <a:cxn ang="0">
                <a:pos x="1032" y="72"/>
              </a:cxn>
              <a:cxn ang="0">
                <a:pos x="1068" y="72"/>
              </a:cxn>
              <a:cxn ang="0">
                <a:pos x="1116" y="72"/>
              </a:cxn>
              <a:cxn ang="0">
                <a:pos x="1152" y="72"/>
              </a:cxn>
              <a:cxn ang="0">
                <a:pos x="1188" y="72"/>
              </a:cxn>
              <a:cxn ang="0">
                <a:pos x="1224" y="72"/>
              </a:cxn>
              <a:cxn ang="0">
                <a:pos x="1260" y="60"/>
              </a:cxn>
              <a:cxn ang="0">
                <a:pos x="1296" y="48"/>
              </a:cxn>
              <a:cxn ang="0">
                <a:pos x="1344" y="48"/>
              </a:cxn>
              <a:cxn ang="0">
                <a:pos x="1380" y="36"/>
              </a:cxn>
              <a:cxn ang="0">
                <a:pos x="1416" y="36"/>
              </a:cxn>
              <a:cxn ang="0">
                <a:pos x="1476" y="24"/>
              </a:cxn>
              <a:cxn ang="0">
                <a:pos x="1512" y="24"/>
              </a:cxn>
              <a:cxn ang="0">
                <a:pos x="1548" y="24"/>
              </a:cxn>
              <a:cxn ang="0">
                <a:pos x="1608" y="24"/>
              </a:cxn>
              <a:cxn ang="0">
                <a:pos x="1656" y="12"/>
              </a:cxn>
              <a:cxn ang="0">
                <a:pos x="1692" y="0"/>
              </a:cxn>
              <a:cxn ang="0">
                <a:pos x="1740" y="0"/>
              </a:cxn>
              <a:cxn ang="0">
                <a:pos x="1776" y="0"/>
              </a:cxn>
              <a:cxn ang="0">
                <a:pos x="1812" y="0"/>
              </a:cxn>
              <a:cxn ang="0">
                <a:pos x="1860" y="0"/>
              </a:cxn>
              <a:cxn ang="0">
                <a:pos x="1896" y="0"/>
              </a:cxn>
              <a:cxn ang="0">
                <a:pos x="1932" y="0"/>
              </a:cxn>
              <a:cxn ang="0">
                <a:pos x="1980" y="0"/>
              </a:cxn>
              <a:cxn ang="0">
                <a:pos x="2016" y="0"/>
              </a:cxn>
              <a:cxn ang="0">
                <a:pos x="2064" y="0"/>
              </a:cxn>
              <a:cxn ang="0">
                <a:pos x="2100" y="0"/>
              </a:cxn>
              <a:cxn ang="0">
                <a:pos x="2136" y="0"/>
              </a:cxn>
              <a:cxn ang="0">
                <a:pos x="2172" y="0"/>
              </a:cxn>
              <a:cxn ang="0">
                <a:pos x="2208" y="12"/>
              </a:cxn>
              <a:cxn ang="0">
                <a:pos x="2244" y="12"/>
              </a:cxn>
              <a:cxn ang="0">
                <a:pos x="2280" y="12"/>
              </a:cxn>
              <a:cxn ang="0">
                <a:pos x="2328" y="24"/>
              </a:cxn>
            </a:cxnLst>
            <a:rect l="0" t="0" r="r" b="b"/>
            <a:pathLst>
              <a:path w="2329" h="73">
                <a:moveTo>
                  <a:pt x="0" y="36"/>
                </a:moveTo>
                <a:lnTo>
                  <a:pt x="36" y="36"/>
                </a:lnTo>
                <a:lnTo>
                  <a:pt x="72" y="36"/>
                </a:lnTo>
                <a:lnTo>
                  <a:pt x="108" y="36"/>
                </a:lnTo>
                <a:lnTo>
                  <a:pt x="168" y="24"/>
                </a:lnTo>
                <a:lnTo>
                  <a:pt x="204" y="24"/>
                </a:lnTo>
                <a:lnTo>
                  <a:pt x="252" y="0"/>
                </a:lnTo>
                <a:lnTo>
                  <a:pt x="300" y="0"/>
                </a:lnTo>
                <a:lnTo>
                  <a:pt x="360" y="12"/>
                </a:lnTo>
                <a:lnTo>
                  <a:pt x="408" y="24"/>
                </a:lnTo>
                <a:lnTo>
                  <a:pt x="456" y="24"/>
                </a:lnTo>
                <a:lnTo>
                  <a:pt x="492" y="36"/>
                </a:lnTo>
                <a:lnTo>
                  <a:pt x="540" y="48"/>
                </a:lnTo>
                <a:lnTo>
                  <a:pt x="576" y="60"/>
                </a:lnTo>
                <a:lnTo>
                  <a:pt x="612" y="60"/>
                </a:lnTo>
                <a:lnTo>
                  <a:pt x="648" y="60"/>
                </a:lnTo>
                <a:lnTo>
                  <a:pt x="720" y="72"/>
                </a:lnTo>
                <a:lnTo>
                  <a:pt x="756" y="72"/>
                </a:lnTo>
                <a:lnTo>
                  <a:pt x="792" y="72"/>
                </a:lnTo>
                <a:lnTo>
                  <a:pt x="828" y="72"/>
                </a:lnTo>
                <a:lnTo>
                  <a:pt x="876" y="72"/>
                </a:lnTo>
                <a:lnTo>
                  <a:pt x="924" y="72"/>
                </a:lnTo>
                <a:lnTo>
                  <a:pt x="960" y="72"/>
                </a:lnTo>
                <a:lnTo>
                  <a:pt x="996" y="72"/>
                </a:lnTo>
                <a:lnTo>
                  <a:pt x="1032" y="72"/>
                </a:lnTo>
                <a:lnTo>
                  <a:pt x="1068" y="72"/>
                </a:lnTo>
                <a:lnTo>
                  <a:pt x="1116" y="72"/>
                </a:lnTo>
                <a:lnTo>
                  <a:pt x="1152" y="72"/>
                </a:lnTo>
                <a:lnTo>
                  <a:pt x="1188" y="72"/>
                </a:lnTo>
                <a:lnTo>
                  <a:pt x="1224" y="72"/>
                </a:lnTo>
                <a:lnTo>
                  <a:pt x="1260" y="60"/>
                </a:lnTo>
                <a:lnTo>
                  <a:pt x="1296" y="48"/>
                </a:lnTo>
                <a:lnTo>
                  <a:pt x="1344" y="48"/>
                </a:lnTo>
                <a:lnTo>
                  <a:pt x="1380" y="36"/>
                </a:lnTo>
                <a:lnTo>
                  <a:pt x="1416" y="36"/>
                </a:lnTo>
                <a:lnTo>
                  <a:pt x="1476" y="24"/>
                </a:lnTo>
                <a:lnTo>
                  <a:pt x="1512" y="24"/>
                </a:lnTo>
                <a:lnTo>
                  <a:pt x="1548" y="24"/>
                </a:lnTo>
                <a:lnTo>
                  <a:pt x="1608" y="24"/>
                </a:lnTo>
                <a:lnTo>
                  <a:pt x="1656" y="12"/>
                </a:lnTo>
                <a:lnTo>
                  <a:pt x="1692" y="0"/>
                </a:lnTo>
                <a:lnTo>
                  <a:pt x="1740" y="0"/>
                </a:lnTo>
                <a:lnTo>
                  <a:pt x="1776" y="0"/>
                </a:lnTo>
                <a:lnTo>
                  <a:pt x="1812" y="0"/>
                </a:lnTo>
                <a:lnTo>
                  <a:pt x="1860" y="0"/>
                </a:lnTo>
                <a:lnTo>
                  <a:pt x="1896" y="0"/>
                </a:lnTo>
                <a:lnTo>
                  <a:pt x="1932" y="0"/>
                </a:lnTo>
                <a:lnTo>
                  <a:pt x="1980" y="0"/>
                </a:lnTo>
                <a:lnTo>
                  <a:pt x="2016" y="0"/>
                </a:lnTo>
                <a:lnTo>
                  <a:pt x="2064" y="0"/>
                </a:lnTo>
                <a:lnTo>
                  <a:pt x="2100" y="0"/>
                </a:lnTo>
                <a:lnTo>
                  <a:pt x="2136" y="0"/>
                </a:lnTo>
                <a:lnTo>
                  <a:pt x="2172" y="0"/>
                </a:lnTo>
                <a:lnTo>
                  <a:pt x="2208" y="12"/>
                </a:lnTo>
                <a:lnTo>
                  <a:pt x="2244" y="12"/>
                </a:lnTo>
                <a:lnTo>
                  <a:pt x="2280" y="12"/>
                </a:lnTo>
                <a:lnTo>
                  <a:pt x="2328" y="24"/>
                </a:lnTo>
              </a:path>
            </a:pathLst>
          </a:custGeom>
          <a:noFill/>
          <a:ln w="127000" cap="rnd" cmpd="sng">
            <a:solidFill>
              <a:srgbClr val="00DFCA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8" name="Freeform 12"/>
          <p:cNvSpPr>
            <a:spLocks/>
          </p:cNvSpPr>
          <p:nvPr/>
        </p:nvSpPr>
        <p:spPr bwMode="auto">
          <a:xfrm>
            <a:off x="3448050" y="4279900"/>
            <a:ext cx="4344988" cy="8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96" y="0"/>
              </a:cxn>
              <a:cxn ang="0">
                <a:pos x="179" y="0"/>
              </a:cxn>
              <a:cxn ang="0">
                <a:pos x="275" y="0"/>
              </a:cxn>
              <a:cxn ang="0">
                <a:pos x="358" y="0"/>
              </a:cxn>
              <a:cxn ang="0">
                <a:pos x="406" y="0"/>
              </a:cxn>
              <a:cxn ang="0">
                <a:pos x="454" y="0"/>
              </a:cxn>
              <a:cxn ang="0">
                <a:pos x="514" y="0"/>
              </a:cxn>
              <a:cxn ang="0">
                <a:pos x="562" y="0"/>
              </a:cxn>
              <a:cxn ang="0">
                <a:pos x="633" y="0"/>
              </a:cxn>
              <a:cxn ang="0">
                <a:pos x="693" y="0"/>
              </a:cxn>
              <a:cxn ang="0">
                <a:pos x="729" y="0"/>
              </a:cxn>
              <a:cxn ang="0">
                <a:pos x="789" y="10"/>
              </a:cxn>
              <a:cxn ang="0">
                <a:pos x="824" y="21"/>
              </a:cxn>
              <a:cxn ang="0">
                <a:pos x="872" y="31"/>
              </a:cxn>
              <a:cxn ang="0">
                <a:pos x="932" y="31"/>
              </a:cxn>
              <a:cxn ang="0">
                <a:pos x="968" y="31"/>
              </a:cxn>
              <a:cxn ang="0">
                <a:pos x="1004" y="31"/>
              </a:cxn>
              <a:cxn ang="0">
                <a:pos x="1075" y="52"/>
              </a:cxn>
              <a:cxn ang="0">
                <a:pos x="1111" y="52"/>
              </a:cxn>
              <a:cxn ang="0">
                <a:pos x="1159" y="52"/>
              </a:cxn>
              <a:cxn ang="0">
                <a:pos x="1231" y="52"/>
              </a:cxn>
              <a:cxn ang="0">
                <a:pos x="1314" y="52"/>
              </a:cxn>
              <a:cxn ang="0">
                <a:pos x="1374" y="52"/>
              </a:cxn>
              <a:cxn ang="0">
                <a:pos x="1422" y="52"/>
              </a:cxn>
              <a:cxn ang="0">
                <a:pos x="1482" y="52"/>
              </a:cxn>
              <a:cxn ang="0">
                <a:pos x="1541" y="52"/>
              </a:cxn>
              <a:cxn ang="0">
                <a:pos x="1601" y="52"/>
              </a:cxn>
              <a:cxn ang="0">
                <a:pos x="1637" y="52"/>
              </a:cxn>
              <a:cxn ang="0">
                <a:pos x="1685" y="52"/>
              </a:cxn>
              <a:cxn ang="0">
                <a:pos x="1744" y="52"/>
              </a:cxn>
              <a:cxn ang="0">
                <a:pos x="1792" y="52"/>
              </a:cxn>
              <a:cxn ang="0">
                <a:pos x="1840" y="52"/>
              </a:cxn>
              <a:cxn ang="0">
                <a:pos x="1888" y="52"/>
              </a:cxn>
              <a:cxn ang="0">
                <a:pos x="1924" y="52"/>
              </a:cxn>
              <a:cxn ang="0">
                <a:pos x="1971" y="52"/>
              </a:cxn>
              <a:cxn ang="0">
                <a:pos x="2007" y="52"/>
              </a:cxn>
              <a:cxn ang="0">
                <a:pos x="2043" y="52"/>
              </a:cxn>
              <a:cxn ang="0">
                <a:pos x="2103" y="52"/>
              </a:cxn>
              <a:cxn ang="0">
                <a:pos x="2163" y="42"/>
              </a:cxn>
              <a:cxn ang="0">
                <a:pos x="2210" y="42"/>
              </a:cxn>
              <a:cxn ang="0">
                <a:pos x="2246" y="42"/>
              </a:cxn>
              <a:cxn ang="0">
                <a:pos x="2282" y="42"/>
              </a:cxn>
              <a:cxn ang="0">
                <a:pos x="2330" y="42"/>
              </a:cxn>
              <a:cxn ang="0">
                <a:pos x="2378" y="42"/>
              </a:cxn>
              <a:cxn ang="0">
                <a:pos x="2413" y="42"/>
              </a:cxn>
              <a:cxn ang="0">
                <a:pos x="2461" y="42"/>
              </a:cxn>
              <a:cxn ang="0">
                <a:pos x="2509" y="42"/>
              </a:cxn>
              <a:cxn ang="0">
                <a:pos x="2545" y="42"/>
              </a:cxn>
              <a:cxn ang="0">
                <a:pos x="2581" y="42"/>
              </a:cxn>
              <a:cxn ang="0">
                <a:pos x="2617" y="42"/>
              </a:cxn>
              <a:cxn ang="0">
                <a:pos x="2652" y="42"/>
              </a:cxn>
              <a:cxn ang="0">
                <a:pos x="2688" y="42"/>
              </a:cxn>
              <a:cxn ang="0">
                <a:pos x="2736" y="31"/>
              </a:cxn>
            </a:cxnLst>
            <a:rect l="0" t="0" r="r" b="b"/>
            <a:pathLst>
              <a:path w="2737" h="53">
                <a:moveTo>
                  <a:pt x="0" y="0"/>
                </a:moveTo>
                <a:lnTo>
                  <a:pt x="36" y="0"/>
                </a:lnTo>
                <a:lnTo>
                  <a:pt x="96" y="0"/>
                </a:lnTo>
                <a:lnTo>
                  <a:pt x="179" y="0"/>
                </a:lnTo>
                <a:lnTo>
                  <a:pt x="275" y="0"/>
                </a:lnTo>
                <a:lnTo>
                  <a:pt x="358" y="0"/>
                </a:lnTo>
                <a:lnTo>
                  <a:pt x="406" y="0"/>
                </a:lnTo>
                <a:lnTo>
                  <a:pt x="454" y="0"/>
                </a:lnTo>
                <a:lnTo>
                  <a:pt x="514" y="0"/>
                </a:lnTo>
                <a:lnTo>
                  <a:pt x="562" y="0"/>
                </a:lnTo>
                <a:lnTo>
                  <a:pt x="633" y="0"/>
                </a:lnTo>
                <a:lnTo>
                  <a:pt x="693" y="0"/>
                </a:lnTo>
                <a:lnTo>
                  <a:pt x="729" y="0"/>
                </a:lnTo>
                <a:lnTo>
                  <a:pt x="789" y="10"/>
                </a:lnTo>
                <a:lnTo>
                  <a:pt x="824" y="21"/>
                </a:lnTo>
                <a:lnTo>
                  <a:pt x="872" y="31"/>
                </a:lnTo>
                <a:lnTo>
                  <a:pt x="932" y="31"/>
                </a:lnTo>
                <a:lnTo>
                  <a:pt x="968" y="31"/>
                </a:lnTo>
                <a:lnTo>
                  <a:pt x="1004" y="31"/>
                </a:lnTo>
                <a:lnTo>
                  <a:pt x="1075" y="52"/>
                </a:lnTo>
                <a:lnTo>
                  <a:pt x="1111" y="52"/>
                </a:lnTo>
                <a:lnTo>
                  <a:pt x="1159" y="52"/>
                </a:lnTo>
                <a:lnTo>
                  <a:pt x="1231" y="52"/>
                </a:lnTo>
                <a:lnTo>
                  <a:pt x="1314" y="52"/>
                </a:lnTo>
                <a:lnTo>
                  <a:pt x="1374" y="52"/>
                </a:lnTo>
                <a:lnTo>
                  <a:pt x="1422" y="52"/>
                </a:lnTo>
                <a:lnTo>
                  <a:pt x="1482" y="52"/>
                </a:lnTo>
                <a:lnTo>
                  <a:pt x="1541" y="52"/>
                </a:lnTo>
                <a:lnTo>
                  <a:pt x="1601" y="52"/>
                </a:lnTo>
                <a:lnTo>
                  <a:pt x="1637" y="52"/>
                </a:lnTo>
                <a:lnTo>
                  <a:pt x="1685" y="52"/>
                </a:lnTo>
                <a:lnTo>
                  <a:pt x="1744" y="52"/>
                </a:lnTo>
                <a:lnTo>
                  <a:pt x="1792" y="52"/>
                </a:lnTo>
                <a:lnTo>
                  <a:pt x="1840" y="52"/>
                </a:lnTo>
                <a:lnTo>
                  <a:pt x="1888" y="52"/>
                </a:lnTo>
                <a:lnTo>
                  <a:pt x="1924" y="52"/>
                </a:lnTo>
                <a:lnTo>
                  <a:pt x="1971" y="52"/>
                </a:lnTo>
                <a:lnTo>
                  <a:pt x="2007" y="52"/>
                </a:lnTo>
                <a:lnTo>
                  <a:pt x="2043" y="52"/>
                </a:lnTo>
                <a:lnTo>
                  <a:pt x="2103" y="52"/>
                </a:lnTo>
                <a:lnTo>
                  <a:pt x="2163" y="42"/>
                </a:lnTo>
                <a:lnTo>
                  <a:pt x="2210" y="42"/>
                </a:lnTo>
                <a:lnTo>
                  <a:pt x="2246" y="42"/>
                </a:lnTo>
                <a:lnTo>
                  <a:pt x="2282" y="42"/>
                </a:lnTo>
                <a:lnTo>
                  <a:pt x="2330" y="42"/>
                </a:lnTo>
                <a:lnTo>
                  <a:pt x="2378" y="42"/>
                </a:lnTo>
                <a:lnTo>
                  <a:pt x="2413" y="42"/>
                </a:lnTo>
                <a:lnTo>
                  <a:pt x="2461" y="42"/>
                </a:lnTo>
                <a:lnTo>
                  <a:pt x="2509" y="42"/>
                </a:lnTo>
                <a:lnTo>
                  <a:pt x="2545" y="42"/>
                </a:lnTo>
                <a:lnTo>
                  <a:pt x="2581" y="42"/>
                </a:lnTo>
                <a:lnTo>
                  <a:pt x="2617" y="42"/>
                </a:lnTo>
                <a:lnTo>
                  <a:pt x="2652" y="42"/>
                </a:lnTo>
                <a:lnTo>
                  <a:pt x="2688" y="42"/>
                </a:lnTo>
                <a:lnTo>
                  <a:pt x="2736" y="31"/>
                </a:lnTo>
              </a:path>
            </a:pathLst>
          </a:custGeom>
          <a:noFill/>
          <a:ln w="127000" cap="rnd" cmpd="sng">
            <a:solidFill>
              <a:srgbClr val="FAFD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69" name="Freeform 13"/>
          <p:cNvSpPr>
            <a:spLocks/>
          </p:cNvSpPr>
          <p:nvPr/>
        </p:nvSpPr>
        <p:spPr bwMode="auto">
          <a:xfrm>
            <a:off x="3448050" y="4070350"/>
            <a:ext cx="4344988" cy="8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96" y="0"/>
              </a:cxn>
              <a:cxn ang="0">
                <a:pos x="179" y="0"/>
              </a:cxn>
              <a:cxn ang="0">
                <a:pos x="275" y="0"/>
              </a:cxn>
              <a:cxn ang="0">
                <a:pos x="358" y="0"/>
              </a:cxn>
              <a:cxn ang="0">
                <a:pos x="406" y="0"/>
              </a:cxn>
              <a:cxn ang="0">
                <a:pos x="454" y="0"/>
              </a:cxn>
              <a:cxn ang="0">
                <a:pos x="514" y="0"/>
              </a:cxn>
              <a:cxn ang="0">
                <a:pos x="562" y="0"/>
              </a:cxn>
              <a:cxn ang="0">
                <a:pos x="633" y="0"/>
              </a:cxn>
              <a:cxn ang="0">
                <a:pos x="693" y="0"/>
              </a:cxn>
              <a:cxn ang="0">
                <a:pos x="729" y="0"/>
              </a:cxn>
              <a:cxn ang="0">
                <a:pos x="789" y="10"/>
              </a:cxn>
              <a:cxn ang="0">
                <a:pos x="824" y="21"/>
              </a:cxn>
              <a:cxn ang="0">
                <a:pos x="872" y="31"/>
              </a:cxn>
              <a:cxn ang="0">
                <a:pos x="932" y="31"/>
              </a:cxn>
              <a:cxn ang="0">
                <a:pos x="968" y="31"/>
              </a:cxn>
              <a:cxn ang="0">
                <a:pos x="1004" y="31"/>
              </a:cxn>
              <a:cxn ang="0">
                <a:pos x="1075" y="52"/>
              </a:cxn>
              <a:cxn ang="0">
                <a:pos x="1111" y="52"/>
              </a:cxn>
              <a:cxn ang="0">
                <a:pos x="1159" y="52"/>
              </a:cxn>
              <a:cxn ang="0">
                <a:pos x="1231" y="52"/>
              </a:cxn>
              <a:cxn ang="0">
                <a:pos x="1314" y="52"/>
              </a:cxn>
              <a:cxn ang="0">
                <a:pos x="1374" y="52"/>
              </a:cxn>
              <a:cxn ang="0">
                <a:pos x="1422" y="52"/>
              </a:cxn>
              <a:cxn ang="0">
                <a:pos x="1482" y="52"/>
              </a:cxn>
              <a:cxn ang="0">
                <a:pos x="1541" y="52"/>
              </a:cxn>
              <a:cxn ang="0">
                <a:pos x="1601" y="52"/>
              </a:cxn>
              <a:cxn ang="0">
                <a:pos x="1637" y="52"/>
              </a:cxn>
              <a:cxn ang="0">
                <a:pos x="1685" y="52"/>
              </a:cxn>
              <a:cxn ang="0">
                <a:pos x="1744" y="52"/>
              </a:cxn>
              <a:cxn ang="0">
                <a:pos x="1792" y="52"/>
              </a:cxn>
              <a:cxn ang="0">
                <a:pos x="1840" y="52"/>
              </a:cxn>
              <a:cxn ang="0">
                <a:pos x="1888" y="52"/>
              </a:cxn>
              <a:cxn ang="0">
                <a:pos x="1924" y="52"/>
              </a:cxn>
              <a:cxn ang="0">
                <a:pos x="1971" y="52"/>
              </a:cxn>
              <a:cxn ang="0">
                <a:pos x="2007" y="52"/>
              </a:cxn>
              <a:cxn ang="0">
                <a:pos x="2043" y="52"/>
              </a:cxn>
              <a:cxn ang="0">
                <a:pos x="2103" y="52"/>
              </a:cxn>
              <a:cxn ang="0">
                <a:pos x="2163" y="42"/>
              </a:cxn>
              <a:cxn ang="0">
                <a:pos x="2210" y="42"/>
              </a:cxn>
              <a:cxn ang="0">
                <a:pos x="2246" y="42"/>
              </a:cxn>
              <a:cxn ang="0">
                <a:pos x="2282" y="42"/>
              </a:cxn>
              <a:cxn ang="0">
                <a:pos x="2330" y="42"/>
              </a:cxn>
              <a:cxn ang="0">
                <a:pos x="2378" y="42"/>
              </a:cxn>
              <a:cxn ang="0">
                <a:pos x="2413" y="42"/>
              </a:cxn>
              <a:cxn ang="0">
                <a:pos x="2461" y="42"/>
              </a:cxn>
              <a:cxn ang="0">
                <a:pos x="2509" y="42"/>
              </a:cxn>
              <a:cxn ang="0">
                <a:pos x="2545" y="42"/>
              </a:cxn>
              <a:cxn ang="0">
                <a:pos x="2581" y="42"/>
              </a:cxn>
              <a:cxn ang="0">
                <a:pos x="2617" y="42"/>
              </a:cxn>
              <a:cxn ang="0">
                <a:pos x="2652" y="42"/>
              </a:cxn>
              <a:cxn ang="0">
                <a:pos x="2688" y="42"/>
              </a:cxn>
              <a:cxn ang="0">
                <a:pos x="2736" y="31"/>
              </a:cxn>
            </a:cxnLst>
            <a:rect l="0" t="0" r="r" b="b"/>
            <a:pathLst>
              <a:path w="2737" h="53">
                <a:moveTo>
                  <a:pt x="0" y="0"/>
                </a:moveTo>
                <a:lnTo>
                  <a:pt x="36" y="0"/>
                </a:lnTo>
                <a:lnTo>
                  <a:pt x="96" y="0"/>
                </a:lnTo>
                <a:lnTo>
                  <a:pt x="179" y="0"/>
                </a:lnTo>
                <a:lnTo>
                  <a:pt x="275" y="0"/>
                </a:lnTo>
                <a:lnTo>
                  <a:pt x="358" y="0"/>
                </a:lnTo>
                <a:lnTo>
                  <a:pt x="406" y="0"/>
                </a:lnTo>
                <a:lnTo>
                  <a:pt x="454" y="0"/>
                </a:lnTo>
                <a:lnTo>
                  <a:pt x="514" y="0"/>
                </a:lnTo>
                <a:lnTo>
                  <a:pt x="562" y="0"/>
                </a:lnTo>
                <a:lnTo>
                  <a:pt x="633" y="0"/>
                </a:lnTo>
                <a:lnTo>
                  <a:pt x="693" y="0"/>
                </a:lnTo>
                <a:lnTo>
                  <a:pt x="729" y="0"/>
                </a:lnTo>
                <a:lnTo>
                  <a:pt x="789" y="10"/>
                </a:lnTo>
                <a:lnTo>
                  <a:pt x="824" y="21"/>
                </a:lnTo>
                <a:lnTo>
                  <a:pt x="872" y="31"/>
                </a:lnTo>
                <a:lnTo>
                  <a:pt x="932" y="31"/>
                </a:lnTo>
                <a:lnTo>
                  <a:pt x="968" y="31"/>
                </a:lnTo>
                <a:lnTo>
                  <a:pt x="1004" y="31"/>
                </a:lnTo>
                <a:lnTo>
                  <a:pt x="1075" y="52"/>
                </a:lnTo>
                <a:lnTo>
                  <a:pt x="1111" y="52"/>
                </a:lnTo>
                <a:lnTo>
                  <a:pt x="1159" y="52"/>
                </a:lnTo>
                <a:lnTo>
                  <a:pt x="1231" y="52"/>
                </a:lnTo>
                <a:lnTo>
                  <a:pt x="1314" y="52"/>
                </a:lnTo>
                <a:lnTo>
                  <a:pt x="1374" y="52"/>
                </a:lnTo>
                <a:lnTo>
                  <a:pt x="1422" y="52"/>
                </a:lnTo>
                <a:lnTo>
                  <a:pt x="1482" y="52"/>
                </a:lnTo>
                <a:lnTo>
                  <a:pt x="1541" y="52"/>
                </a:lnTo>
                <a:lnTo>
                  <a:pt x="1601" y="52"/>
                </a:lnTo>
                <a:lnTo>
                  <a:pt x="1637" y="52"/>
                </a:lnTo>
                <a:lnTo>
                  <a:pt x="1685" y="52"/>
                </a:lnTo>
                <a:lnTo>
                  <a:pt x="1744" y="52"/>
                </a:lnTo>
                <a:lnTo>
                  <a:pt x="1792" y="52"/>
                </a:lnTo>
                <a:lnTo>
                  <a:pt x="1840" y="52"/>
                </a:lnTo>
                <a:lnTo>
                  <a:pt x="1888" y="52"/>
                </a:lnTo>
                <a:lnTo>
                  <a:pt x="1924" y="52"/>
                </a:lnTo>
                <a:lnTo>
                  <a:pt x="1971" y="52"/>
                </a:lnTo>
                <a:lnTo>
                  <a:pt x="2007" y="52"/>
                </a:lnTo>
                <a:lnTo>
                  <a:pt x="2043" y="52"/>
                </a:lnTo>
                <a:lnTo>
                  <a:pt x="2103" y="52"/>
                </a:lnTo>
                <a:lnTo>
                  <a:pt x="2163" y="42"/>
                </a:lnTo>
                <a:lnTo>
                  <a:pt x="2210" y="42"/>
                </a:lnTo>
                <a:lnTo>
                  <a:pt x="2246" y="42"/>
                </a:lnTo>
                <a:lnTo>
                  <a:pt x="2282" y="42"/>
                </a:lnTo>
                <a:lnTo>
                  <a:pt x="2330" y="42"/>
                </a:lnTo>
                <a:lnTo>
                  <a:pt x="2378" y="42"/>
                </a:lnTo>
                <a:lnTo>
                  <a:pt x="2413" y="42"/>
                </a:lnTo>
                <a:lnTo>
                  <a:pt x="2461" y="42"/>
                </a:lnTo>
                <a:lnTo>
                  <a:pt x="2509" y="42"/>
                </a:lnTo>
                <a:lnTo>
                  <a:pt x="2545" y="42"/>
                </a:lnTo>
                <a:lnTo>
                  <a:pt x="2581" y="42"/>
                </a:lnTo>
                <a:lnTo>
                  <a:pt x="2617" y="42"/>
                </a:lnTo>
                <a:lnTo>
                  <a:pt x="2652" y="42"/>
                </a:lnTo>
                <a:lnTo>
                  <a:pt x="2688" y="42"/>
                </a:lnTo>
                <a:lnTo>
                  <a:pt x="2736" y="31"/>
                </a:lnTo>
              </a:path>
            </a:pathLst>
          </a:custGeom>
          <a:solidFill>
            <a:srgbClr val="FAFD00"/>
          </a:solidFill>
          <a:ln w="127000" cap="rnd" cmpd="sng">
            <a:solidFill>
              <a:srgbClr val="FAFD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70" name="Freeform 14"/>
          <p:cNvSpPr>
            <a:spLocks/>
          </p:cNvSpPr>
          <p:nvPr/>
        </p:nvSpPr>
        <p:spPr bwMode="auto">
          <a:xfrm>
            <a:off x="3467100" y="4184650"/>
            <a:ext cx="4344988" cy="8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96" y="0"/>
              </a:cxn>
              <a:cxn ang="0">
                <a:pos x="179" y="0"/>
              </a:cxn>
              <a:cxn ang="0">
                <a:pos x="275" y="0"/>
              </a:cxn>
              <a:cxn ang="0">
                <a:pos x="358" y="0"/>
              </a:cxn>
              <a:cxn ang="0">
                <a:pos x="406" y="0"/>
              </a:cxn>
              <a:cxn ang="0">
                <a:pos x="454" y="0"/>
              </a:cxn>
              <a:cxn ang="0">
                <a:pos x="514" y="0"/>
              </a:cxn>
              <a:cxn ang="0">
                <a:pos x="562" y="0"/>
              </a:cxn>
              <a:cxn ang="0">
                <a:pos x="633" y="0"/>
              </a:cxn>
              <a:cxn ang="0">
                <a:pos x="693" y="0"/>
              </a:cxn>
              <a:cxn ang="0">
                <a:pos x="729" y="0"/>
              </a:cxn>
              <a:cxn ang="0">
                <a:pos x="789" y="10"/>
              </a:cxn>
              <a:cxn ang="0">
                <a:pos x="824" y="21"/>
              </a:cxn>
              <a:cxn ang="0">
                <a:pos x="872" y="31"/>
              </a:cxn>
              <a:cxn ang="0">
                <a:pos x="932" y="31"/>
              </a:cxn>
              <a:cxn ang="0">
                <a:pos x="968" y="31"/>
              </a:cxn>
              <a:cxn ang="0">
                <a:pos x="1004" y="31"/>
              </a:cxn>
              <a:cxn ang="0">
                <a:pos x="1075" y="52"/>
              </a:cxn>
              <a:cxn ang="0">
                <a:pos x="1111" y="52"/>
              </a:cxn>
              <a:cxn ang="0">
                <a:pos x="1159" y="52"/>
              </a:cxn>
              <a:cxn ang="0">
                <a:pos x="1231" y="52"/>
              </a:cxn>
              <a:cxn ang="0">
                <a:pos x="1314" y="52"/>
              </a:cxn>
              <a:cxn ang="0">
                <a:pos x="1374" y="52"/>
              </a:cxn>
              <a:cxn ang="0">
                <a:pos x="1422" y="52"/>
              </a:cxn>
              <a:cxn ang="0">
                <a:pos x="1482" y="52"/>
              </a:cxn>
              <a:cxn ang="0">
                <a:pos x="1541" y="52"/>
              </a:cxn>
              <a:cxn ang="0">
                <a:pos x="1601" y="52"/>
              </a:cxn>
              <a:cxn ang="0">
                <a:pos x="1637" y="52"/>
              </a:cxn>
              <a:cxn ang="0">
                <a:pos x="1685" y="52"/>
              </a:cxn>
              <a:cxn ang="0">
                <a:pos x="1744" y="52"/>
              </a:cxn>
              <a:cxn ang="0">
                <a:pos x="1792" y="52"/>
              </a:cxn>
              <a:cxn ang="0">
                <a:pos x="1840" y="52"/>
              </a:cxn>
              <a:cxn ang="0">
                <a:pos x="1888" y="52"/>
              </a:cxn>
              <a:cxn ang="0">
                <a:pos x="1924" y="52"/>
              </a:cxn>
              <a:cxn ang="0">
                <a:pos x="1971" y="52"/>
              </a:cxn>
              <a:cxn ang="0">
                <a:pos x="2007" y="52"/>
              </a:cxn>
              <a:cxn ang="0">
                <a:pos x="2043" y="52"/>
              </a:cxn>
              <a:cxn ang="0">
                <a:pos x="2103" y="52"/>
              </a:cxn>
              <a:cxn ang="0">
                <a:pos x="2163" y="42"/>
              </a:cxn>
              <a:cxn ang="0">
                <a:pos x="2210" y="42"/>
              </a:cxn>
              <a:cxn ang="0">
                <a:pos x="2246" y="42"/>
              </a:cxn>
              <a:cxn ang="0">
                <a:pos x="2282" y="42"/>
              </a:cxn>
              <a:cxn ang="0">
                <a:pos x="2330" y="42"/>
              </a:cxn>
              <a:cxn ang="0">
                <a:pos x="2378" y="42"/>
              </a:cxn>
              <a:cxn ang="0">
                <a:pos x="2413" y="42"/>
              </a:cxn>
              <a:cxn ang="0">
                <a:pos x="2461" y="42"/>
              </a:cxn>
              <a:cxn ang="0">
                <a:pos x="2509" y="42"/>
              </a:cxn>
              <a:cxn ang="0">
                <a:pos x="2545" y="42"/>
              </a:cxn>
              <a:cxn ang="0">
                <a:pos x="2581" y="42"/>
              </a:cxn>
              <a:cxn ang="0">
                <a:pos x="2617" y="42"/>
              </a:cxn>
              <a:cxn ang="0">
                <a:pos x="2652" y="42"/>
              </a:cxn>
              <a:cxn ang="0">
                <a:pos x="2688" y="42"/>
              </a:cxn>
              <a:cxn ang="0">
                <a:pos x="2736" y="31"/>
              </a:cxn>
            </a:cxnLst>
            <a:rect l="0" t="0" r="r" b="b"/>
            <a:pathLst>
              <a:path w="2737" h="53">
                <a:moveTo>
                  <a:pt x="0" y="0"/>
                </a:moveTo>
                <a:lnTo>
                  <a:pt x="36" y="0"/>
                </a:lnTo>
                <a:lnTo>
                  <a:pt x="96" y="0"/>
                </a:lnTo>
                <a:lnTo>
                  <a:pt x="179" y="0"/>
                </a:lnTo>
                <a:lnTo>
                  <a:pt x="275" y="0"/>
                </a:lnTo>
                <a:lnTo>
                  <a:pt x="358" y="0"/>
                </a:lnTo>
                <a:lnTo>
                  <a:pt x="406" y="0"/>
                </a:lnTo>
                <a:lnTo>
                  <a:pt x="454" y="0"/>
                </a:lnTo>
                <a:lnTo>
                  <a:pt x="514" y="0"/>
                </a:lnTo>
                <a:lnTo>
                  <a:pt x="562" y="0"/>
                </a:lnTo>
                <a:lnTo>
                  <a:pt x="633" y="0"/>
                </a:lnTo>
                <a:lnTo>
                  <a:pt x="693" y="0"/>
                </a:lnTo>
                <a:lnTo>
                  <a:pt x="729" y="0"/>
                </a:lnTo>
                <a:lnTo>
                  <a:pt x="789" y="10"/>
                </a:lnTo>
                <a:lnTo>
                  <a:pt x="824" y="21"/>
                </a:lnTo>
                <a:lnTo>
                  <a:pt x="872" y="31"/>
                </a:lnTo>
                <a:lnTo>
                  <a:pt x="932" y="31"/>
                </a:lnTo>
                <a:lnTo>
                  <a:pt x="968" y="31"/>
                </a:lnTo>
                <a:lnTo>
                  <a:pt x="1004" y="31"/>
                </a:lnTo>
                <a:lnTo>
                  <a:pt x="1075" y="52"/>
                </a:lnTo>
                <a:lnTo>
                  <a:pt x="1111" y="52"/>
                </a:lnTo>
                <a:lnTo>
                  <a:pt x="1159" y="52"/>
                </a:lnTo>
                <a:lnTo>
                  <a:pt x="1231" y="52"/>
                </a:lnTo>
                <a:lnTo>
                  <a:pt x="1314" y="52"/>
                </a:lnTo>
                <a:lnTo>
                  <a:pt x="1374" y="52"/>
                </a:lnTo>
                <a:lnTo>
                  <a:pt x="1422" y="52"/>
                </a:lnTo>
                <a:lnTo>
                  <a:pt x="1482" y="52"/>
                </a:lnTo>
                <a:lnTo>
                  <a:pt x="1541" y="52"/>
                </a:lnTo>
                <a:lnTo>
                  <a:pt x="1601" y="52"/>
                </a:lnTo>
                <a:lnTo>
                  <a:pt x="1637" y="52"/>
                </a:lnTo>
                <a:lnTo>
                  <a:pt x="1685" y="52"/>
                </a:lnTo>
                <a:lnTo>
                  <a:pt x="1744" y="52"/>
                </a:lnTo>
                <a:lnTo>
                  <a:pt x="1792" y="52"/>
                </a:lnTo>
                <a:lnTo>
                  <a:pt x="1840" y="52"/>
                </a:lnTo>
                <a:lnTo>
                  <a:pt x="1888" y="52"/>
                </a:lnTo>
                <a:lnTo>
                  <a:pt x="1924" y="52"/>
                </a:lnTo>
                <a:lnTo>
                  <a:pt x="1971" y="52"/>
                </a:lnTo>
                <a:lnTo>
                  <a:pt x="2007" y="52"/>
                </a:lnTo>
                <a:lnTo>
                  <a:pt x="2043" y="52"/>
                </a:lnTo>
                <a:lnTo>
                  <a:pt x="2103" y="52"/>
                </a:lnTo>
                <a:lnTo>
                  <a:pt x="2163" y="42"/>
                </a:lnTo>
                <a:lnTo>
                  <a:pt x="2210" y="42"/>
                </a:lnTo>
                <a:lnTo>
                  <a:pt x="2246" y="42"/>
                </a:lnTo>
                <a:lnTo>
                  <a:pt x="2282" y="42"/>
                </a:lnTo>
                <a:lnTo>
                  <a:pt x="2330" y="42"/>
                </a:lnTo>
                <a:lnTo>
                  <a:pt x="2378" y="42"/>
                </a:lnTo>
                <a:lnTo>
                  <a:pt x="2413" y="42"/>
                </a:lnTo>
                <a:lnTo>
                  <a:pt x="2461" y="42"/>
                </a:lnTo>
                <a:lnTo>
                  <a:pt x="2509" y="42"/>
                </a:lnTo>
                <a:lnTo>
                  <a:pt x="2545" y="42"/>
                </a:lnTo>
                <a:lnTo>
                  <a:pt x="2581" y="42"/>
                </a:lnTo>
                <a:lnTo>
                  <a:pt x="2617" y="42"/>
                </a:lnTo>
                <a:lnTo>
                  <a:pt x="2652" y="42"/>
                </a:lnTo>
                <a:lnTo>
                  <a:pt x="2688" y="42"/>
                </a:lnTo>
                <a:lnTo>
                  <a:pt x="2736" y="31"/>
                </a:lnTo>
              </a:path>
            </a:pathLst>
          </a:custGeom>
          <a:solidFill>
            <a:srgbClr val="FAFD00"/>
          </a:solidFill>
          <a:ln w="127000" cap="rnd" cmpd="sng">
            <a:solidFill>
              <a:srgbClr val="FAFD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71" name="Freeform 15"/>
          <p:cNvSpPr>
            <a:spLocks/>
          </p:cNvSpPr>
          <p:nvPr/>
        </p:nvSpPr>
        <p:spPr bwMode="auto">
          <a:xfrm>
            <a:off x="3448050" y="4394200"/>
            <a:ext cx="4344988" cy="8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96" y="0"/>
              </a:cxn>
              <a:cxn ang="0">
                <a:pos x="179" y="0"/>
              </a:cxn>
              <a:cxn ang="0">
                <a:pos x="275" y="0"/>
              </a:cxn>
              <a:cxn ang="0">
                <a:pos x="358" y="0"/>
              </a:cxn>
              <a:cxn ang="0">
                <a:pos x="406" y="0"/>
              </a:cxn>
              <a:cxn ang="0">
                <a:pos x="454" y="0"/>
              </a:cxn>
              <a:cxn ang="0">
                <a:pos x="514" y="0"/>
              </a:cxn>
              <a:cxn ang="0">
                <a:pos x="562" y="0"/>
              </a:cxn>
              <a:cxn ang="0">
                <a:pos x="633" y="0"/>
              </a:cxn>
              <a:cxn ang="0">
                <a:pos x="693" y="0"/>
              </a:cxn>
              <a:cxn ang="0">
                <a:pos x="729" y="0"/>
              </a:cxn>
              <a:cxn ang="0">
                <a:pos x="789" y="10"/>
              </a:cxn>
              <a:cxn ang="0">
                <a:pos x="824" y="21"/>
              </a:cxn>
              <a:cxn ang="0">
                <a:pos x="872" y="31"/>
              </a:cxn>
              <a:cxn ang="0">
                <a:pos x="932" y="31"/>
              </a:cxn>
              <a:cxn ang="0">
                <a:pos x="968" y="31"/>
              </a:cxn>
              <a:cxn ang="0">
                <a:pos x="1004" y="31"/>
              </a:cxn>
              <a:cxn ang="0">
                <a:pos x="1075" y="52"/>
              </a:cxn>
              <a:cxn ang="0">
                <a:pos x="1111" y="52"/>
              </a:cxn>
              <a:cxn ang="0">
                <a:pos x="1159" y="52"/>
              </a:cxn>
              <a:cxn ang="0">
                <a:pos x="1231" y="52"/>
              </a:cxn>
              <a:cxn ang="0">
                <a:pos x="1314" y="52"/>
              </a:cxn>
              <a:cxn ang="0">
                <a:pos x="1374" y="52"/>
              </a:cxn>
              <a:cxn ang="0">
                <a:pos x="1422" y="52"/>
              </a:cxn>
              <a:cxn ang="0">
                <a:pos x="1482" y="52"/>
              </a:cxn>
              <a:cxn ang="0">
                <a:pos x="1541" y="52"/>
              </a:cxn>
              <a:cxn ang="0">
                <a:pos x="1601" y="52"/>
              </a:cxn>
              <a:cxn ang="0">
                <a:pos x="1637" y="52"/>
              </a:cxn>
              <a:cxn ang="0">
                <a:pos x="1685" y="52"/>
              </a:cxn>
              <a:cxn ang="0">
                <a:pos x="1744" y="52"/>
              </a:cxn>
              <a:cxn ang="0">
                <a:pos x="1792" y="52"/>
              </a:cxn>
              <a:cxn ang="0">
                <a:pos x="1840" y="52"/>
              </a:cxn>
              <a:cxn ang="0">
                <a:pos x="1888" y="52"/>
              </a:cxn>
              <a:cxn ang="0">
                <a:pos x="1924" y="52"/>
              </a:cxn>
              <a:cxn ang="0">
                <a:pos x="1971" y="52"/>
              </a:cxn>
              <a:cxn ang="0">
                <a:pos x="2007" y="52"/>
              </a:cxn>
              <a:cxn ang="0">
                <a:pos x="2043" y="52"/>
              </a:cxn>
              <a:cxn ang="0">
                <a:pos x="2103" y="52"/>
              </a:cxn>
              <a:cxn ang="0">
                <a:pos x="2163" y="42"/>
              </a:cxn>
              <a:cxn ang="0">
                <a:pos x="2210" y="42"/>
              </a:cxn>
              <a:cxn ang="0">
                <a:pos x="2246" y="42"/>
              </a:cxn>
              <a:cxn ang="0">
                <a:pos x="2282" y="42"/>
              </a:cxn>
              <a:cxn ang="0">
                <a:pos x="2330" y="42"/>
              </a:cxn>
              <a:cxn ang="0">
                <a:pos x="2378" y="42"/>
              </a:cxn>
              <a:cxn ang="0">
                <a:pos x="2413" y="42"/>
              </a:cxn>
              <a:cxn ang="0">
                <a:pos x="2461" y="42"/>
              </a:cxn>
              <a:cxn ang="0">
                <a:pos x="2509" y="42"/>
              </a:cxn>
              <a:cxn ang="0">
                <a:pos x="2545" y="42"/>
              </a:cxn>
              <a:cxn ang="0">
                <a:pos x="2581" y="42"/>
              </a:cxn>
              <a:cxn ang="0">
                <a:pos x="2617" y="42"/>
              </a:cxn>
              <a:cxn ang="0">
                <a:pos x="2652" y="42"/>
              </a:cxn>
              <a:cxn ang="0">
                <a:pos x="2688" y="42"/>
              </a:cxn>
              <a:cxn ang="0">
                <a:pos x="2736" y="31"/>
              </a:cxn>
            </a:cxnLst>
            <a:rect l="0" t="0" r="r" b="b"/>
            <a:pathLst>
              <a:path w="2737" h="53">
                <a:moveTo>
                  <a:pt x="0" y="0"/>
                </a:moveTo>
                <a:lnTo>
                  <a:pt x="36" y="0"/>
                </a:lnTo>
                <a:lnTo>
                  <a:pt x="96" y="0"/>
                </a:lnTo>
                <a:lnTo>
                  <a:pt x="179" y="0"/>
                </a:lnTo>
                <a:lnTo>
                  <a:pt x="275" y="0"/>
                </a:lnTo>
                <a:lnTo>
                  <a:pt x="358" y="0"/>
                </a:lnTo>
                <a:lnTo>
                  <a:pt x="406" y="0"/>
                </a:lnTo>
                <a:lnTo>
                  <a:pt x="454" y="0"/>
                </a:lnTo>
                <a:lnTo>
                  <a:pt x="514" y="0"/>
                </a:lnTo>
                <a:lnTo>
                  <a:pt x="562" y="0"/>
                </a:lnTo>
                <a:lnTo>
                  <a:pt x="633" y="0"/>
                </a:lnTo>
                <a:lnTo>
                  <a:pt x="693" y="0"/>
                </a:lnTo>
                <a:lnTo>
                  <a:pt x="729" y="0"/>
                </a:lnTo>
                <a:lnTo>
                  <a:pt x="789" y="10"/>
                </a:lnTo>
                <a:lnTo>
                  <a:pt x="824" y="21"/>
                </a:lnTo>
                <a:lnTo>
                  <a:pt x="872" y="31"/>
                </a:lnTo>
                <a:lnTo>
                  <a:pt x="932" y="31"/>
                </a:lnTo>
                <a:lnTo>
                  <a:pt x="968" y="31"/>
                </a:lnTo>
                <a:lnTo>
                  <a:pt x="1004" y="31"/>
                </a:lnTo>
                <a:lnTo>
                  <a:pt x="1075" y="52"/>
                </a:lnTo>
                <a:lnTo>
                  <a:pt x="1111" y="52"/>
                </a:lnTo>
                <a:lnTo>
                  <a:pt x="1159" y="52"/>
                </a:lnTo>
                <a:lnTo>
                  <a:pt x="1231" y="52"/>
                </a:lnTo>
                <a:lnTo>
                  <a:pt x="1314" y="52"/>
                </a:lnTo>
                <a:lnTo>
                  <a:pt x="1374" y="52"/>
                </a:lnTo>
                <a:lnTo>
                  <a:pt x="1422" y="52"/>
                </a:lnTo>
                <a:lnTo>
                  <a:pt x="1482" y="52"/>
                </a:lnTo>
                <a:lnTo>
                  <a:pt x="1541" y="52"/>
                </a:lnTo>
                <a:lnTo>
                  <a:pt x="1601" y="52"/>
                </a:lnTo>
                <a:lnTo>
                  <a:pt x="1637" y="52"/>
                </a:lnTo>
                <a:lnTo>
                  <a:pt x="1685" y="52"/>
                </a:lnTo>
                <a:lnTo>
                  <a:pt x="1744" y="52"/>
                </a:lnTo>
                <a:lnTo>
                  <a:pt x="1792" y="52"/>
                </a:lnTo>
                <a:lnTo>
                  <a:pt x="1840" y="52"/>
                </a:lnTo>
                <a:lnTo>
                  <a:pt x="1888" y="52"/>
                </a:lnTo>
                <a:lnTo>
                  <a:pt x="1924" y="52"/>
                </a:lnTo>
                <a:lnTo>
                  <a:pt x="1971" y="52"/>
                </a:lnTo>
                <a:lnTo>
                  <a:pt x="2007" y="52"/>
                </a:lnTo>
                <a:lnTo>
                  <a:pt x="2043" y="52"/>
                </a:lnTo>
                <a:lnTo>
                  <a:pt x="2103" y="52"/>
                </a:lnTo>
                <a:lnTo>
                  <a:pt x="2163" y="42"/>
                </a:lnTo>
                <a:lnTo>
                  <a:pt x="2210" y="42"/>
                </a:lnTo>
                <a:lnTo>
                  <a:pt x="2246" y="42"/>
                </a:lnTo>
                <a:lnTo>
                  <a:pt x="2282" y="42"/>
                </a:lnTo>
                <a:lnTo>
                  <a:pt x="2330" y="42"/>
                </a:lnTo>
                <a:lnTo>
                  <a:pt x="2378" y="42"/>
                </a:lnTo>
                <a:lnTo>
                  <a:pt x="2413" y="42"/>
                </a:lnTo>
                <a:lnTo>
                  <a:pt x="2461" y="42"/>
                </a:lnTo>
                <a:lnTo>
                  <a:pt x="2509" y="42"/>
                </a:lnTo>
                <a:lnTo>
                  <a:pt x="2545" y="42"/>
                </a:lnTo>
                <a:lnTo>
                  <a:pt x="2581" y="42"/>
                </a:lnTo>
                <a:lnTo>
                  <a:pt x="2617" y="42"/>
                </a:lnTo>
                <a:lnTo>
                  <a:pt x="2652" y="42"/>
                </a:lnTo>
                <a:lnTo>
                  <a:pt x="2688" y="42"/>
                </a:lnTo>
                <a:lnTo>
                  <a:pt x="2736" y="31"/>
                </a:lnTo>
              </a:path>
            </a:pathLst>
          </a:custGeom>
          <a:solidFill>
            <a:srgbClr val="FAFD00"/>
          </a:solidFill>
          <a:ln w="127000" cap="rnd" cmpd="sng">
            <a:solidFill>
              <a:srgbClr val="FAFD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72" name="Freeform 16"/>
          <p:cNvSpPr>
            <a:spLocks/>
          </p:cNvSpPr>
          <p:nvPr/>
        </p:nvSpPr>
        <p:spPr bwMode="auto">
          <a:xfrm>
            <a:off x="1143000" y="1695450"/>
            <a:ext cx="4021138" cy="173038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36" y="60"/>
              </a:cxn>
              <a:cxn ang="0">
                <a:pos x="120" y="60"/>
              </a:cxn>
              <a:cxn ang="0">
                <a:pos x="240" y="60"/>
              </a:cxn>
              <a:cxn ang="0">
                <a:pos x="420" y="60"/>
              </a:cxn>
              <a:cxn ang="0">
                <a:pos x="600" y="60"/>
              </a:cxn>
              <a:cxn ang="0">
                <a:pos x="756" y="60"/>
              </a:cxn>
              <a:cxn ang="0">
                <a:pos x="828" y="60"/>
              </a:cxn>
              <a:cxn ang="0">
                <a:pos x="864" y="60"/>
              </a:cxn>
              <a:cxn ang="0">
                <a:pos x="936" y="60"/>
              </a:cxn>
              <a:cxn ang="0">
                <a:pos x="1032" y="60"/>
              </a:cxn>
              <a:cxn ang="0">
                <a:pos x="1128" y="60"/>
              </a:cxn>
              <a:cxn ang="0">
                <a:pos x="1248" y="60"/>
              </a:cxn>
              <a:cxn ang="0">
                <a:pos x="1392" y="60"/>
              </a:cxn>
              <a:cxn ang="0">
                <a:pos x="1512" y="60"/>
              </a:cxn>
              <a:cxn ang="0">
                <a:pos x="1572" y="60"/>
              </a:cxn>
              <a:cxn ang="0">
                <a:pos x="1632" y="60"/>
              </a:cxn>
              <a:cxn ang="0">
                <a:pos x="1728" y="60"/>
              </a:cxn>
              <a:cxn ang="0">
                <a:pos x="1800" y="72"/>
              </a:cxn>
              <a:cxn ang="0">
                <a:pos x="1848" y="72"/>
              </a:cxn>
              <a:cxn ang="0">
                <a:pos x="1932" y="96"/>
              </a:cxn>
              <a:cxn ang="0">
                <a:pos x="1968" y="108"/>
              </a:cxn>
              <a:cxn ang="0">
                <a:pos x="2004" y="108"/>
              </a:cxn>
              <a:cxn ang="0">
                <a:pos x="2052" y="108"/>
              </a:cxn>
              <a:cxn ang="0">
                <a:pos x="2088" y="108"/>
              </a:cxn>
              <a:cxn ang="0">
                <a:pos x="2124" y="108"/>
              </a:cxn>
              <a:cxn ang="0">
                <a:pos x="2160" y="108"/>
              </a:cxn>
              <a:cxn ang="0">
                <a:pos x="2196" y="96"/>
              </a:cxn>
              <a:cxn ang="0">
                <a:pos x="2244" y="84"/>
              </a:cxn>
              <a:cxn ang="0">
                <a:pos x="2280" y="60"/>
              </a:cxn>
              <a:cxn ang="0">
                <a:pos x="2328" y="48"/>
              </a:cxn>
              <a:cxn ang="0">
                <a:pos x="2364" y="36"/>
              </a:cxn>
              <a:cxn ang="0">
                <a:pos x="2400" y="24"/>
              </a:cxn>
              <a:cxn ang="0">
                <a:pos x="2436" y="24"/>
              </a:cxn>
              <a:cxn ang="0">
                <a:pos x="2532" y="0"/>
              </a:cxn>
            </a:cxnLst>
            <a:rect l="0" t="0" r="r" b="b"/>
            <a:pathLst>
              <a:path w="2533" h="109">
                <a:moveTo>
                  <a:pt x="0" y="60"/>
                </a:moveTo>
                <a:lnTo>
                  <a:pt x="36" y="60"/>
                </a:lnTo>
                <a:lnTo>
                  <a:pt x="120" y="60"/>
                </a:lnTo>
                <a:lnTo>
                  <a:pt x="240" y="60"/>
                </a:lnTo>
                <a:lnTo>
                  <a:pt x="420" y="60"/>
                </a:lnTo>
                <a:lnTo>
                  <a:pt x="600" y="60"/>
                </a:lnTo>
                <a:lnTo>
                  <a:pt x="756" y="60"/>
                </a:lnTo>
                <a:lnTo>
                  <a:pt x="828" y="60"/>
                </a:lnTo>
                <a:lnTo>
                  <a:pt x="864" y="60"/>
                </a:lnTo>
                <a:lnTo>
                  <a:pt x="936" y="60"/>
                </a:lnTo>
                <a:lnTo>
                  <a:pt x="1032" y="60"/>
                </a:lnTo>
                <a:lnTo>
                  <a:pt x="1128" y="60"/>
                </a:lnTo>
                <a:lnTo>
                  <a:pt x="1248" y="60"/>
                </a:lnTo>
                <a:lnTo>
                  <a:pt x="1392" y="60"/>
                </a:lnTo>
                <a:lnTo>
                  <a:pt x="1512" y="60"/>
                </a:lnTo>
                <a:lnTo>
                  <a:pt x="1572" y="60"/>
                </a:lnTo>
                <a:lnTo>
                  <a:pt x="1632" y="60"/>
                </a:lnTo>
                <a:lnTo>
                  <a:pt x="1728" y="60"/>
                </a:lnTo>
                <a:lnTo>
                  <a:pt x="1800" y="72"/>
                </a:lnTo>
                <a:lnTo>
                  <a:pt x="1848" y="72"/>
                </a:lnTo>
                <a:lnTo>
                  <a:pt x="1932" y="96"/>
                </a:lnTo>
                <a:lnTo>
                  <a:pt x="1968" y="108"/>
                </a:lnTo>
                <a:lnTo>
                  <a:pt x="2004" y="108"/>
                </a:lnTo>
                <a:lnTo>
                  <a:pt x="2052" y="108"/>
                </a:lnTo>
                <a:lnTo>
                  <a:pt x="2088" y="108"/>
                </a:lnTo>
                <a:lnTo>
                  <a:pt x="2124" y="108"/>
                </a:lnTo>
                <a:lnTo>
                  <a:pt x="2160" y="108"/>
                </a:lnTo>
                <a:lnTo>
                  <a:pt x="2196" y="96"/>
                </a:lnTo>
                <a:lnTo>
                  <a:pt x="2244" y="84"/>
                </a:lnTo>
                <a:lnTo>
                  <a:pt x="2280" y="60"/>
                </a:lnTo>
                <a:lnTo>
                  <a:pt x="2328" y="48"/>
                </a:lnTo>
                <a:lnTo>
                  <a:pt x="2364" y="36"/>
                </a:lnTo>
                <a:lnTo>
                  <a:pt x="2400" y="24"/>
                </a:lnTo>
                <a:lnTo>
                  <a:pt x="2436" y="24"/>
                </a:lnTo>
                <a:lnTo>
                  <a:pt x="2532" y="0"/>
                </a:lnTo>
              </a:path>
            </a:pathLst>
          </a:custGeom>
          <a:noFill/>
          <a:ln w="1270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73" name="Freeform 17"/>
          <p:cNvSpPr>
            <a:spLocks/>
          </p:cNvSpPr>
          <p:nvPr/>
        </p:nvSpPr>
        <p:spPr bwMode="auto">
          <a:xfrm>
            <a:off x="1123950" y="1809750"/>
            <a:ext cx="4021138" cy="173038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36" y="60"/>
              </a:cxn>
              <a:cxn ang="0">
                <a:pos x="120" y="60"/>
              </a:cxn>
              <a:cxn ang="0">
                <a:pos x="240" y="60"/>
              </a:cxn>
              <a:cxn ang="0">
                <a:pos x="420" y="60"/>
              </a:cxn>
              <a:cxn ang="0">
                <a:pos x="600" y="60"/>
              </a:cxn>
              <a:cxn ang="0">
                <a:pos x="756" y="60"/>
              </a:cxn>
              <a:cxn ang="0">
                <a:pos x="828" y="60"/>
              </a:cxn>
              <a:cxn ang="0">
                <a:pos x="864" y="60"/>
              </a:cxn>
              <a:cxn ang="0">
                <a:pos x="936" y="60"/>
              </a:cxn>
              <a:cxn ang="0">
                <a:pos x="1032" y="60"/>
              </a:cxn>
              <a:cxn ang="0">
                <a:pos x="1128" y="60"/>
              </a:cxn>
              <a:cxn ang="0">
                <a:pos x="1248" y="60"/>
              </a:cxn>
              <a:cxn ang="0">
                <a:pos x="1392" y="60"/>
              </a:cxn>
              <a:cxn ang="0">
                <a:pos x="1512" y="60"/>
              </a:cxn>
              <a:cxn ang="0">
                <a:pos x="1572" y="60"/>
              </a:cxn>
              <a:cxn ang="0">
                <a:pos x="1632" y="60"/>
              </a:cxn>
              <a:cxn ang="0">
                <a:pos x="1728" y="60"/>
              </a:cxn>
              <a:cxn ang="0">
                <a:pos x="1800" y="72"/>
              </a:cxn>
              <a:cxn ang="0">
                <a:pos x="1848" y="72"/>
              </a:cxn>
              <a:cxn ang="0">
                <a:pos x="1932" y="96"/>
              </a:cxn>
              <a:cxn ang="0">
                <a:pos x="1968" y="108"/>
              </a:cxn>
              <a:cxn ang="0">
                <a:pos x="2004" y="108"/>
              </a:cxn>
              <a:cxn ang="0">
                <a:pos x="2052" y="108"/>
              </a:cxn>
              <a:cxn ang="0">
                <a:pos x="2088" y="108"/>
              </a:cxn>
              <a:cxn ang="0">
                <a:pos x="2124" y="108"/>
              </a:cxn>
              <a:cxn ang="0">
                <a:pos x="2160" y="108"/>
              </a:cxn>
              <a:cxn ang="0">
                <a:pos x="2196" y="96"/>
              </a:cxn>
              <a:cxn ang="0">
                <a:pos x="2244" y="84"/>
              </a:cxn>
              <a:cxn ang="0">
                <a:pos x="2280" y="60"/>
              </a:cxn>
              <a:cxn ang="0">
                <a:pos x="2328" y="48"/>
              </a:cxn>
              <a:cxn ang="0">
                <a:pos x="2364" y="36"/>
              </a:cxn>
              <a:cxn ang="0">
                <a:pos x="2400" y="24"/>
              </a:cxn>
              <a:cxn ang="0">
                <a:pos x="2436" y="24"/>
              </a:cxn>
              <a:cxn ang="0">
                <a:pos x="2532" y="0"/>
              </a:cxn>
            </a:cxnLst>
            <a:rect l="0" t="0" r="r" b="b"/>
            <a:pathLst>
              <a:path w="2533" h="109">
                <a:moveTo>
                  <a:pt x="0" y="60"/>
                </a:moveTo>
                <a:lnTo>
                  <a:pt x="36" y="60"/>
                </a:lnTo>
                <a:lnTo>
                  <a:pt x="120" y="60"/>
                </a:lnTo>
                <a:lnTo>
                  <a:pt x="240" y="60"/>
                </a:lnTo>
                <a:lnTo>
                  <a:pt x="420" y="60"/>
                </a:lnTo>
                <a:lnTo>
                  <a:pt x="600" y="60"/>
                </a:lnTo>
                <a:lnTo>
                  <a:pt x="756" y="60"/>
                </a:lnTo>
                <a:lnTo>
                  <a:pt x="828" y="60"/>
                </a:lnTo>
                <a:lnTo>
                  <a:pt x="864" y="60"/>
                </a:lnTo>
                <a:lnTo>
                  <a:pt x="936" y="60"/>
                </a:lnTo>
                <a:lnTo>
                  <a:pt x="1032" y="60"/>
                </a:lnTo>
                <a:lnTo>
                  <a:pt x="1128" y="60"/>
                </a:lnTo>
                <a:lnTo>
                  <a:pt x="1248" y="60"/>
                </a:lnTo>
                <a:lnTo>
                  <a:pt x="1392" y="60"/>
                </a:lnTo>
                <a:lnTo>
                  <a:pt x="1512" y="60"/>
                </a:lnTo>
                <a:lnTo>
                  <a:pt x="1572" y="60"/>
                </a:lnTo>
                <a:lnTo>
                  <a:pt x="1632" y="60"/>
                </a:lnTo>
                <a:lnTo>
                  <a:pt x="1728" y="60"/>
                </a:lnTo>
                <a:lnTo>
                  <a:pt x="1800" y="72"/>
                </a:lnTo>
                <a:lnTo>
                  <a:pt x="1848" y="72"/>
                </a:lnTo>
                <a:lnTo>
                  <a:pt x="1932" y="96"/>
                </a:lnTo>
                <a:lnTo>
                  <a:pt x="1968" y="108"/>
                </a:lnTo>
                <a:lnTo>
                  <a:pt x="2004" y="108"/>
                </a:lnTo>
                <a:lnTo>
                  <a:pt x="2052" y="108"/>
                </a:lnTo>
                <a:lnTo>
                  <a:pt x="2088" y="108"/>
                </a:lnTo>
                <a:lnTo>
                  <a:pt x="2124" y="108"/>
                </a:lnTo>
                <a:lnTo>
                  <a:pt x="2160" y="108"/>
                </a:lnTo>
                <a:lnTo>
                  <a:pt x="2196" y="96"/>
                </a:lnTo>
                <a:lnTo>
                  <a:pt x="2244" y="84"/>
                </a:lnTo>
                <a:lnTo>
                  <a:pt x="2280" y="60"/>
                </a:lnTo>
                <a:lnTo>
                  <a:pt x="2328" y="48"/>
                </a:lnTo>
                <a:lnTo>
                  <a:pt x="2364" y="36"/>
                </a:lnTo>
                <a:lnTo>
                  <a:pt x="2400" y="24"/>
                </a:lnTo>
                <a:lnTo>
                  <a:pt x="2436" y="24"/>
                </a:lnTo>
                <a:lnTo>
                  <a:pt x="2532" y="0"/>
                </a:lnTo>
              </a:path>
            </a:pathLst>
          </a:custGeom>
          <a:noFill/>
          <a:ln w="1270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74" name="Freeform 18"/>
          <p:cNvSpPr>
            <a:spLocks/>
          </p:cNvSpPr>
          <p:nvPr/>
        </p:nvSpPr>
        <p:spPr bwMode="auto">
          <a:xfrm>
            <a:off x="1123950" y="1924050"/>
            <a:ext cx="4021138" cy="173038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36" y="60"/>
              </a:cxn>
              <a:cxn ang="0">
                <a:pos x="120" y="60"/>
              </a:cxn>
              <a:cxn ang="0">
                <a:pos x="240" y="60"/>
              </a:cxn>
              <a:cxn ang="0">
                <a:pos x="420" y="60"/>
              </a:cxn>
              <a:cxn ang="0">
                <a:pos x="600" y="60"/>
              </a:cxn>
              <a:cxn ang="0">
                <a:pos x="756" y="60"/>
              </a:cxn>
              <a:cxn ang="0">
                <a:pos x="828" y="60"/>
              </a:cxn>
              <a:cxn ang="0">
                <a:pos x="864" y="60"/>
              </a:cxn>
              <a:cxn ang="0">
                <a:pos x="936" y="60"/>
              </a:cxn>
              <a:cxn ang="0">
                <a:pos x="1032" y="60"/>
              </a:cxn>
              <a:cxn ang="0">
                <a:pos x="1128" y="60"/>
              </a:cxn>
              <a:cxn ang="0">
                <a:pos x="1248" y="60"/>
              </a:cxn>
              <a:cxn ang="0">
                <a:pos x="1392" y="60"/>
              </a:cxn>
              <a:cxn ang="0">
                <a:pos x="1512" y="60"/>
              </a:cxn>
              <a:cxn ang="0">
                <a:pos x="1572" y="60"/>
              </a:cxn>
              <a:cxn ang="0">
                <a:pos x="1632" y="60"/>
              </a:cxn>
              <a:cxn ang="0">
                <a:pos x="1728" y="60"/>
              </a:cxn>
              <a:cxn ang="0">
                <a:pos x="1800" y="72"/>
              </a:cxn>
              <a:cxn ang="0">
                <a:pos x="1848" y="72"/>
              </a:cxn>
              <a:cxn ang="0">
                <a:pos x="1932" y="96"/>
              </a:cxn>
              <a:cxn ang="0">
                <a:pos x="1968" y="108"/>
              </a:cxn>
              <a:cxn ang="0">
                <a:pos x="2004" y="108"/>
              </a:cxn>
              <a:cxn ang="0">
                <a:pos x="2052" y="108"/>
              </a:cxn>
              <a:cxn ang="0">
                <a:pos x="2088" y="108"/>
              </a:cxn>
              <a:cxn ang="0">
                <a:pos x="2124" y="108"/>
              </a:cxn>
              <a:cxn ang="0">
                <a:pos x="2160" y="108"/>
              </a:cxn>
              <a:cxn ang="0">
                <a:pos x="2196" y="96"/>
              </a:cxn>
              <a:cxn ang="0">
                <a:pos x="2244" y="84"/>
              </a:cxn>
              <a:cxn ang="0">
                <a:pos x="2280" y="60"/>
              </a:cxn>
              <a:cxn ang="0">
                <a:pos x="2328" y="48"/>
              </a:cxn>
              <a:cxn ang="0">
                <a:pos x="2364" y="36"/>
              </a:cxn>
              <a:cxn ang="0">
                <a:pos x="2400" y="24"/>
              </a:cxn>
              <a:cxn ang="0">
                <a:pos x="2436" y="24"/>
              </a:cxn>
              <a:cxn ang="0">
                <a:pos x="2532" y="0"/>
              </a:cxn>
            </a:cxnLst>
            <a:rect l="0" t="0" r="r" b="b"/>
            <a:pathLst>
              <a:path w="2533" h="109">
                <a:moveTo>
                  <a:pt x="0" y="60"/>
                </a:moveTo>
                <a:lnTo>
                  <a:pt x="36" y="60"/>
                </a:lnTo>
                <a:lnTo>
                  <a:pt x="120" y="60"/>
                </a:lnTo>
                <a:lnTo>
                  <a:pt x="240" y="60"/>
                </a:lnTo>
                <a:lnTo>
                  <a:pt x="420" y="60"/>
                </a:lnTo>
                <a:lnTo>
                  <a:pt x="600" y="60"/>
                </a:lnTo>
                <a:lnTo>
                  <a:pt x="756" y="60"/>
                </a:lnTo>
                <a:lnTo>
                  <a:pt x="828" y="60"/>
                </a:lnTo>
                <a:lnTo>
                  <a:pt x="864" y="60"/>
                </a:lnTo>
                <a:lnTo>
                  <a:pt x="936" y="60"/>
                </a:lnTo>
                <a:lnTo>
                  <a:pt x="1032" y="60"/>
                </a:lnTo>
                <a:lnTo>
                  <a:pt x="1128" y="60"/>
                </a:lnTo>
                <a:lnTo>
                  <a:pt x="1248" y="60"/>
                </a:lnTo>
                <a:lnTo>
                  <a:pt x="1392" y="60"/>
                </a:lnTo>
                <a:lnTo>
                  <a:pt x="1512" y="60"/>
                </a:lnTo>
                <a:lnTo>
                  <a:pt x="1572" y="60"/>
                </a:lnTo>
                <a:lnTo>
                  <a:pt x="1632" y="60"/>
                </a:lnTo>
                <a:lnTo>
                  <a:pt x="1728" y="60"/>
                </a:lnTo>
                <a:lnTo>
                  <a:pt x="1800" y="72"/>
                </a:lnTo>
                <a:lnTo>
                  <a:pt x="1848" y="72"/>
                </a:lnTo>
                <a:lnTo>
                  <a:pt x="1932" y="96"/>
                </a:lnTo>
                <a:lnTo>
                  <a:pt x="1968" y="108"/>
                </a:lnTo>
                <a:lnTo>
                  <a:pt x="2004" y="108"/>
                </a:lnTo>
                <a:lnTo>
                  <a:pt x="2052" y="108"/>
                </a:lnTo>
                <a:lnTo>
                  <a:pt x="2088" y="108"/>
                </a:lnTo>
                <a:lnTo>
                  <a:pt x="2124" y="108"/>
                </a:lnTo>
                <a:lnTo>
                  <a:pt x="2160" y="108"/>
                </a:lnTo>
                <a:lnTo>
                  <a:pt x="2196" y="96"/>
                </a:lnTo>
                <a:lnTo>
                  <a:pt x="2244" y="84"/>
                </a:lnTo>
                <a:lnTo>
                  <a:pt x="2280" y="60"/>
                </a:lnTo>
                <a:lnTo>
                  <a:pt x="2328" y="48"/>
                </a:lnTo>
                <a:lnTo>
                  <a:pt x="2364" y="36"/>
                </a:lnTo>
                <a:lnTo>
                  <a:pt x="2400" y="24"/>
                </a:lnTo>
                <a:lnTo>
                  <a:pt x="2436" y="24"/>
                </a:lnTo>
                <a:lnTo>
                  <a:pt x="2532" y="0"/>
                </a:lnTo>
              </a:path>
            </a:pathLst>
          </a:custGeom>
          <a:noFill/>
          <a:ln w="1270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75" name="Freeform 19"/>
          <p:cNvSpPr>
            <a:spLocks/>
          </p:cNvSpPr>
          <p:nvPr/>
        </p:nvSpPr>
        <p:spPr bwMode="auto">
          <a:xfrm>
            <a:off x="1123950" y="2057400"/>
            <a:ext cx="4021138" cy="173038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36" y="60"/>
              </a:cxn>
              <a:cxn ang="0">
                <a:pos x="120" y="60"/>
              </a:cxn>
              <a:cxn ang="0">
                <a:pos x="240" y="60"/>
              </a:cxn>
              <a:cxn ang="0">
                <a:pos x="420" y="60"/>
              </a:cxn>
              <a:cxn ang="0">
                <a:pos x="600" y="60"/>
              </a:cxn>
              <a:cxn ang="0">
                <a:pos x="756" y="60"/>
              </a:cxn>
              <a:cxn ang="0">
                <a:pos x="828" y="60"/>
              </a:cxn>
              <a:cxn ang="0">
                <a:pos x="864" y="60"/>
              </a:cxn>
              <a:cxn ang="0">
                <a:pos x="936" y="60"/>
              </a:cxn>
              <a:cxn ang="0">
                <a:pos x="1032" y="60"/>
              </a:cxn>
              <a:cxn ang="0">
                <a:pos x="1128" y="60"/>
              </a:cxn>
              <a:cxn ang="0">
                <a:pos x="1248" y="60"/>
              </a:cxn>
              <a:cxn ang="0">
                <a:pos x="1392" y="60"/>
              </a:cxn>
              <a:cxn ang="0">
                <a:pos x="1512" y="60"/>
              </a:cxn>
              <a:cxn ang="0">
                <a:pos x="1572" y="60"/>
              </a:cxn>
              <a:cxn ang="0">
                <a:pos x="1632" y="60"/>
              </a:cxn>
              <a:cxn ang="0">
                <a:pos x="1728" y="60"/>
              </a:cxn>
              <a:cxn ang="0">
                <a:pos x="1800" y="72"/>
              </a:cxn>
              <a:cxn ang="0">
                <a:pos x="1848" y="72"/>
              </a:cxn>
              <a:cxn ang="0">
                <a:pos x="1932" y="96"/>
              </a:cxn>
              <a:cxn ang="0">
                <a:pos x="1968" y="108"/>
              </a:cxn>
              <a:cxn ang="0">
                <a:pos x="2004" y="108"/>
              </a:cxn>
              <a:cxn ang="0">
                <a:pos x="2052" y="108"/>
              </a:cxn>
              <a:cxn ang="0">
                <a:pos x="2088" y="108"/>
              </a:cxn>
              <a:cxn ang="0">
                <a:pos x="2124" y="108"/>
              </a:cxn>
              <a:cxn ang="0">
                <a:pos x="2160" y="108"/>
              </a:cxn>
              <a:cxn ang="0">
                <a:pos x="2196" y="96"/>
              </a:cxn>
              <a:cxn ang="0">
                <a:pos x="2244" y="84"/>
              </a:cxn>
              <a:cxn ang="0">
                <a:pos x="2280" y="60"/>
              </a:cxn>
              <a:cxn ang="0">
                <a:pos x="2328" y="48"/>
              </a:cxn>
              <a:cxn ang="0">
                <a:pos x="2364" y="36"/>
              </a:cxn>
              <a:cxn ang="0">
                <a:pos x="2400" y="24"/>
              </a:cxn>
              <a:cxn ang="0">
                <a:pos x="2436" y="24"/>
              </a:cxn>
              <a:cxn ang="0">
                <a:pos x="2532" y="0"/>
              </a:cxn>
            </a:cxnLst>
            <a:rect l="0" t="0" r="r" b="b"/>
            <a:pathLst>
              <a:path w="2533" h="109">
                <a:moveTo>
                  <a:pt x="0" y="60"/>
                </a:moveTo>
                <a:lnTo>
                  <a:pt x="36" y="60"/>
                </a:lnTo>
                <a:lnTo>
                  <a:pt x="120" y="60"/>
                </a:lnTo>
                <a:lnTo>
                  <a:pt x="240" y="60"/>
                </a:lnTo>
                <a:lnTo>
                  <a:pt x="420" y="60"/>
                </a:lnTo>
                <a:lnTo>
                  <a:pt x="600" y="60"/>
                </a:lnTo>
                <a:lnTo>
                  <a:pt x="756" y="60"/>
                </a:lnTo>
                <a:lnTo>
                  <a:pt x="828" y="60"/>
                </a:lnTo>
                <a:lnTo>
                  <a:pt x="864" y="60"/>
                </a:lnTo>
                <a:lnTo>
                  <a:pt x="936" y="60"/>
                </a:lnTo>
                <a:lnTo>
                  <a:pt x="1032" y="60"/>
                </a:lnTo>
                <a:lnTo>
                  <a:pt x="1128" y="60"/>
                </a:lnTo>
                <a:lnTo>
                  <a:pt x="1248" y="60"/>
                </a:lnTo>
                <a:lnTo>
                  <a:pt x="1392" y="60"/>
                </a:lnTo>
                <a:lnTo>
                  <a:pt x="1512" y="60"/>
                </a:lnTo>
                <a:lnTo>
                  <a:pt x="1572" y="60"/>
                </a:lnTo>
                <a:lnTo>
                  <a:pt x="1632" y="60"/>
                </a:lnTo>
                <a:lnTo>
                  <a:pt x="1728" y="60"/>
                </a:lnTo>
                <a:lnTo>
                  <a:pt x="1800" y="72"/>
                </a:lnTo>
                <a:lnTo>
                  <a:pt x="1848" y="72"/>
                </a:lnTo>
                <a:lnTo>
                  <a:pt x="1932" y="96"/>
                </a:lnTo>
                <a:lnTo>
                  <a:pt x="1968" y="108"/>
                </a:lnTo>
                <a:lnTo>
                  <a:pt x="2004" y="108"/>
                </a:lnTo>
                <a:lnTo>
                  <a:pt x="2052" y="108"/>
                </a:lnTo>
                <a:lnTo>
                  <a:pt x="2088" y="108"/>
                </a:lnTo>
                <a:lnTo>
                  <a:pt x="2124" y="108"/>
                </a:lnTo>
                <a:lnTo>
                  <a:pt x="2160" y="108"/>
                </a:lnTo>
                <a:lnTo>
                  <a:pt x="2196" y="96"/>
                </a:lnTo>
                <a:lnTo>
                  <a:pt x="2244" y="84"/>
                </a:lnTo>
                <a:lnTo>
                  <a:pt x="2280" y="60"/>
                </a:lnTo>
                <a:lnTo>
                  <a:pt x="2328" y="48"/>
                </a:lnTo>
                <a:lnTo>
                  <a:pt x="2364" y="36"/>
                </a:lnTo>
                <a:lnTo>
                  <a:pt x="2400" y="24"/>
                </a:lnTo>
                <a:lnTo>
                  <a:pt x="2436" y="24"/>
                </a:lnTo>
                <a:lnTo>
                  <a:pt x="2532" y="0"/>
                </a:lnTo>
              </a:path>
            </a:pathLst>
          </a:custGeom>
          <a:noFill/>
          <a:ln w="1270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b="0" dirty="0"/>
          </a:p>
        </p:txBody>
      </p:sp>
      <p:sp>
        <p:nvSpPr>
          <p:cNvPr id="608276" name="Rectangle 20"/>
          <p:cNvSpPr>
            <a:spLocks noChangeArrowheads="1"/>
          </p:cNvSpPr>
          <p:nvPr/>
        </p:nvSpPr>
        <p:spPr bwMode="auto">
          <a:xfrm>
            <a:off x="6353716" y="2057400"/>
            <a:ext cx="147053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0" dirty="0">
                <a:solidFill>
                  <a:schemeClr val="folHlink"/>
                </a:solidFill>
              </a:rPr>
              <a:t>Review</a:t>
            </a:r>
          </a:p>
        </p:txBody>
      </p:sp>
      <p:sp>
        <p:nvSpPr>
          <p:cNvPr id="608277" name="Rectangle 21"/>
          <p:cNvSpPr>
            <a:spLocks noChangeArrowheads="1"/>
          </p:cNvSpPr>
          <p:nvPr/>
        </p:nvSpPr>
        <p:spPr bwMode="auto">
          <a:xfrm>
            <a:off x="1170678" y="4365625"/>
            <a:ext cx="227985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0" dirty="0">
                <a:solidFill>
                  <a:schemeClr val="folHlink"/>
                </a:solidFill>
              </a:rPr>
              <a:t>Share Work</a:t>
            </a:r>
          </a:p>
        </p:txBody>
      </p:sp>
      <p:sp>
        <p:nvSpPr>
          <p:cNvPr id="608278" name="Rectangle 22"/>
          <p:cNvSpPr>
            <a:spLocks noChangeArrowheads="1"/>
          </p:cNvSpPr>
          <p:nvPr/>
        </p:nvSpPr>
        <p:spPr bwMode="auto">
          <a:xfrm>
            <a:off x="4275289" y="3124200"/>
            <a:ext cx="3497111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 i="1" dirty="0">
                <a:solidFill>
                  <a:schemeClr val="folHlink"/>
                </a:solidFill>
              </a:rPr>
              <a:t>Share the Vision</a:t>
            </a:r>
          </a:p>
        </p:txBody>
      </p:sp>
      <p:sp>
        <p:nvSpPr>
          <p:cNvPr id="608279" name="Rectangle 23"/>
          <p:cNvSpPr>
            <a:spLocks noChangeArrowheads="1"/>
          </p:cNvSpPr>
          <p:nvPr/>
        </p:nvSpPr>
        <p:spPr bwMode="auto">
          <a:xfrm>
            <a:off x="5247253" y="5334000"/>
            <a:ext cx="2292807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400" b="0" u="sng" dirty="0">
                <a:solidFill>
                  <a:schemeClr val="folHlink"/>
                </a:solidFill>
              </a:rPr>
              <a:t>Socialize</a:t>
            </a:r>
          </a:p>
        </p:txBody>
      </p:sp>
      <p:sp>
        <p:nvSpPr>
          <p:cNvPr id="608280" name="Rectangle 24"/>
          <p:cNvSpPr>
            <a:spLocks noChangeArrowheads="1"/>
          </p:cNvSpPr>
          <p:nvPr/>
        </p:nvSpPr>
        <p:spPr bwMode="auto">
          <a:xfrm>
            <a:off x="1018757" y="5435600"/>
            <a:ext cx="3126625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0" dirty="0">
                <a:solidFill>
                  <a:schemeClr val="folHlink"/>
                </a:solidFill>
              </a:rPr>
              <a:t>Build Consensus</a:t>
            </a:r>
          </a:p>
        </p:txBody>
      </p:sp>
      <p:sp>
        <p:nvSpPr>
          <p:cNvPr id="608281" name="Rectangle 25"/>
          <p:cNvSpPr>
            <a:spLocks noChangeArrowheads="1"/>
          </p:cNvSpPr>
          <p:nvPr/>
        </p:nvSpPr>
        <p:spPr bwMode="auto">
          <a:xfrm>
            <a:off x="4343400" y="4672382"/>
            <a:ext cx="294035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0" dirty="0">
                <a:solidFill>
                  <a:schemeClr val="folHlink"/>
                </a:solidFill>
              </a:rPr>
              <a:t>Solve Problems</a:t>
            </a:r>
          </a:p>
        </p:txBody>
      </p:sp>
      <p:sp>
        <p:nvSpPr>
          <p:cNvPr id="608282" name="Rectangle 26"/>
          <p:cNvSpPr>
            <a:spLocks noChangeArrowheads="1"/>
          </p:cNvSpPr>
          <p:nvPr/>
        </p:nvSpPr>
        <p:spPr bwMode="auto">
          <a:xfrm>
            <a:off x="1587831" y="1655763"/>
            <a:ext cx="329974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 dirty="0">
                <a:solidFill>
                  <a:schemeClr val="folHlink"/>
                </a:solidFill>
              </a:rPr>
              <a:t>Make Decisions</a:t>
            </a:r>
          </a:p>
        </p:txBody>
      </p:sp>
      <p:sp>
        <p:nvSpPr>
          <p:cNvPr id="608283" name="Rectangle 27"/>
          <p:cNvSpPr>
            <a:spLocks noChangeArrowheads="1"/>
          </p:cNvSpPr>
          <p:nvPr/>
        </p:nvSpPr>
        <p:spPr bwMode="auto">
          <a:xfrm>
            <a:off x="1107994" y="2773363"/>
            <a:ext cx="1638461" cy="58541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0" dirty="0">
                <a:solidFill>
                  <a:schemeClr val="folHlink"/>
                </a:solidFill>
              </a:rPr>
              <a:t>Synergy</a:t>
            </a:r>
          </a:p>
        </p:txBody>
      </p:sp>
      <p:sp>
        <p:nvSpPr>
          <p:cNvPr id="608284" name="Rectangle 28"/>
          <p:cNvSpPr>
            <a:spLocks noChangeArrowheads="1"/>
          </p:cNvSpPr>
          <p:nvPr/>
        </p:nvSpPr>
        <p:spPr bwMode="auto">
          <a:xfrm>
            <a:off x="3996410" y="3989388"/>
            <a:ext cx="347210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0" i="1" dirty="0">
                <a:solidFill>
                  <a:schemeClr val="folHlink"/>
                </a:solidFill>
              </a:rPr>
              <a:t>Share Information</a:t>
            </a:r>
          </a:p>
        </p:txBody>
      </p:sp>
      <p:sp>
        <p:nvSpPr>
          <p:cNvPr id="608285" name="Rectangle 29"/>
          <p:cNvSpPr>
            <a:spLocks noChangeArrowheads="1"/>
          </p:cNvSpPr>
          <p:nvPr/>
        </p:nvSpPr>
        <p:spPr bwMode="auto">
          <a:xfrm>
            <a:off x="3503978" y="2438400"/>
            <a:ext cx="210429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0" dirty="0">
                <a:solidFill>
                  <a:schemeClr val="folHlink"/>
                </a:solidFill>
              </a:rPr>
              <a:t>Build Trust</a:t>
            </a:r>
          </a:p>
        </p:txBody>
      </p:sp>
    </p:spTree>
    <p:extLst>
      <p:ext uri="{BB962C8B-B14F-4D97-AF65-F5344CB8AC3E}">
        <p14:creationId xmlns:p14="http://schemas.microsoft.com/office/powerpoint/2010/main" val="1764993400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Decision-Making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00600"/>
          </a:xfrm>
        </p:spPr>
        <p:txBody>
          <a:bodyPr/>
          <a:lstStyle/>
          <a:p>
            <a:r>
              <a:rPr lang="en-US" dirty="0"/>
              <a:t>Why? Because no one has all the </a:t>
            </a:r>
          </a:p>
          <a:p>
            <a:pPr marL="688975" lvl="2" indent="-350838">
              <a:lnSpc>
                <a:spcPct val="90000"/>
              </a:lnSpc>
            </a:pPr>
            <a:r>
              <a:rPr lang="en-US" sz="2800" dirty="0">
                <a:solidFill>
                  <a:srgbClr val="F85E08"/>
                </a:solidFill>
              </a:rPr>
              <a:t>Experience</a:t>
            </a:r>
          </a:p>
          <a:p>
            <a:pPr marL="688975" lvl="2" indent="-350838">
              <a:lnSpc>
                <a:spcPct val="90000"/>
              </a:lnSpc>
            </a:pPr>
            <a:r>
              <a:rPr lang="en-US" sz="2800" dirty="0">
                <a:solidFill>
                  <a:srgbClr val="F85E08"/>
                </a:solidFill>
              </a:rPr>
              <a:t>Knowledge</a:t>
            </a:r>
          </a:p>
          <a:p>
            <a:pPr marL="688975" lvl="2" indent="-350838">
              <a:lnSpc>
                <a:spcPct val="90000"/>
              </a:lnSpc>
            </a:pPr>
            <a:r>
              <a:rPr lang="en-US" sz="2800" dirty="0">
                <a:solidFill>
                  <a:srgbClr val="F85E08"/>
                </a:solidFill>
              </a:rPr>
              <a:t>Resources</a:t>
            </a:r>
          </a:p>
          <a:p>
            <a:pPr marL="688975" lvl="2" indent="-350838">
              <a:lnSpc>
                <a:spcPct val="90000"/>
              </a:lnSpc>
            </a:pPr>
            <a:r>
              <a:rPr lang="en-US" sz="2800" dirty="0">
                <a:solidFill>
                  <a:srgbClr val="F85E08"/>
                </a:solidFill>
              </a:rPr>
              <a:t>Insight, and </a:t>
            </a:r>
          </a:p>
          <a:p>
            <a:pPr marL="688975" lvl="2" indent="-350838">
              <a:lnSpc>
                <a:spcPct val="90000"/>
              </a:lnSpc>
            </a:pPr>
            <a:r>
              <a:rPr lang="en-US" sz="2800" dirty="0">
                <a:solidFill>
                  <a:srgbClr val="F85E08"/>
                </a:solidFill>
              </a:rPr>
              <a:t>Inspiration</a:t>
            </a:r>
          </a:p>
          <a:p>
            <a:pPr marL="688975" lvl="1" indent="-350838">
              <a:lnSpc>
                <a:spcPct val="90000"/>
              </a:lnSpc>
              <a:buNone/>
            </a:pPr>
            <a:r>
              <a:rPr lang="en-US" sz="3200" dirty="0"/>
              <a:t>… to do the job alone.</a:t>
            </a:r>
            <a:endParaRPr lang="en-US" dirty="0"/>
          </a:p>
          <a:p>
            <a:r>
              <a:rPr lang="en-US" dirty="0"/>
              <a:t> Difficult decisions require group of people</a:t>
            </a:r>
          </a:p>
          <a:p>
            <a:r>
              <a:rPr lang="en-US" dirty="0"/>
              <a:t>Virtual teams?</a:t>
            </a:r>
          </a:p>
        </p:txBody>
      </p:sp>
    </p:spTree>
    <p:extLst>
      <p:ext uri="{BB962C8B-B14F-4D97-AF65-F5344CB8AC3E}">
        <p14:creationId xmlns:p14="http://schemas.microsoft.com/office/powerpoint/2010/main" val="1982743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of a Principle of Choice</a:t>
            </a:r>
          </a:p>
          <a:p>
            <a:pPr lvl="1"/>
            <a:r>
              <a:rPr lang="en-US" dirty="0"/>
              <a:t>It is a </a:t>
            </a:r>
            <a:r>
              <a:rPr lang="en-US" dirty="0">
                <a:solidFill>
                  <a:srgbClr val="FF3300"/>
                </a:solidFill>
              </a:rPr>
              <a:t>criterion</a:t>
            </a:r>
            <a:r>
              <a:rPr lang="en-US" dirty="0"/>
              <a:t> that describes the acceptability of a solution approach</a:t>
            </a:r>
          </a:p>
          <a:p>
            <a:pPr lvl="1"/>
            <a:r>
              <a:rPr lang="en-US" dirty="0"/>
              <a:t>Reflection of decision-making objective(s) </a:t>
            </a:r>
          </a:p>
          <a:p>
            <a:pPr lvl="1"/>
            <a:r>
              <a:rPr lang="en-US" dirty="0"/>
              <a:t>In a model, it is the result variable</a:t>
            </a:r>
          </a:p>
          <a:p>
            <a:pPr lvl="1"/>
            <a:r>
              <a:rPr lang="en-US" dirty="0"/>
              <a:t>Choosing and validating against</a:t>
            </a:r>
          </a:p>
          <a:p>
            <a:pPr lvl="2"/>
            <a:r>
              <a:rPr lang="en-US" dirty="0"/>
              <a:t>High-risk versus low-risk</a:t>
            </a:r>
          </a:p>
          <a:p>
            <a:pPr lvl="2"/>
            <a:r>
              <a:rPr lang="en-US" dirty="0"/>
              <a:t>Optimize versus satisfice</a:t>
            </a:r>
          </a:p>
          <a:p>
            <a:pPr lvl="1"/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Criterion is not a constraint! </a:t>
            </a:r>
          </a:p>
          <a:p>
            <a:pPr lvl="2"/>
            <a:r>
              <a:rPr lang="en-US" dirty="0"/>
              <a:t>See Technology Insight 2.1</a:t>
            </a:r>
          </a:p>
        </p:txBody>
      </p:sp>
    </p:spTree>
    <p:extLst>
      <p:ext uri="{BB962C8B-B14F-4D97-AF65-F5344CB8AC3E}">
        <p14:creationId xmlns:p14="http://schemas.microsoft.com/office/powerpoint/2010/main" val="3158722813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Groupwork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5550"/>
            <a:ext cx="7200900" cy="48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371518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Groupwork – </a:t>
            </a:r>
            <a:br>
              <a:rPr lang="en-US" dirty="0"/>
            </a:br>
            <a:r>
              <a:rPr lang="en-US" dirty="0"/>
              <a:t>Process Gains and Losses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447800"/>
            <a:ext cx="82010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39815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dirty="0"/>
              <a:t>Goal: to support groupwork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dirty="0"/>
              <a:t>Increase benefits / decrease losses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dirty="0"/>
              <a:t>Based on traditional methods  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US" dirty="0"/>
              <a:t>Nominal Group Technique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400" dirty="0"/>
              <a:t>“Individuals work alone to generate ideas which are pooled under guidance of a trained facilitator”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en-US" dirty="0"/>
              <a:t>Delphi Method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400" dirty="0"/>
              <a:t>“A structured process for collecting and distilling knowledge from a group of experts by means of questionnaires” 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dirty="0"/>
              <a:t>Electronic Meeting System (EMS)</a:t>
            </a:r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Groupwork – </a:t>
            </a:r>
            <a:br>
              <a:rPr lang="en-US" dirty="0"/>
            </a:br>
            <a:r>
              <a:rPr lang="en-US" dirty="0"/>
              <a:t>Group Support Systems</a:t>
            </a:r>
          </a:p>
        </p:txBody>
      </p:sp>
    </p:spTree>
    <p:extLst>
      <p:ext uri="{BB962C8B-B14F-4D97-AF65-F5344CB8AC3E}">
        <p14:creationId xmlns:p14="http://schemas.microsoft.com/office/powerpoint/2010/main" val="1650795921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dirty="0"/>
              <a:t>Lotus Notes / Domino Server</a:t>
            </a:r>
          </a:p>
          <a:p>
            <a:pPr lvl="1">
              <a:buClr>
                <a:schemeClr val="folHlink"/>
              </a:buClr>
              <a:buSzTx/>
              <a:buFont typeface="Wingdings" pitchFamily="2" charset="2"/>
              <a:buNone/>
            </a:pPr>
            <a:r>
              <a:rPr lang="en-US" dirty="0"/>
              <a:t>Includes Learning Space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Netscape Collabra Server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Microsoft NetMeeting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Novell Groupwise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GroupSystems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TCBWorks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WebEx</a:t>
            </a: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Groupware</a:t>
            </a:r>
          </a:p>
        </p:txBody>
      </p:sp>
    </p:spTree>
    <p:extLst>
      <p:ext uri="{BB962C8B-B14F-4D97-AF65-F5344CB8AC3E}">
        <p14:creationId xmlns:p14="http://schemas.microsoft.com/office/powerpoint/2010/main" val="266504861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41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A Time/Place Communication Framework for Groupwork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809897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106416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Indirect Support of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Groupware products provide a way for groups to share resources and opinions</a:t>
            </a:r>
          </a:p>
          <a:p>
            <a:r>
              <a:rPr lang="en-US" dirty="0"/>
              <a:t>Synchronous or Asynchronous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dropbox.com</a:t>
            </a:r>
          </a:p>
          <a:p>
            <a:pPr lvl="1"/>
            <a:r>
              <a:rPr lang="en-US" dirty="0"/>
              <a:t>drive.google.com</a:t>
            </a:r>
          </a:p>
          <a:p>
            <a:pPr lvl="1"/>
            <a:r>
              <a:rPr lang="en-US" dirty="0"/>
              <a:t>office.microsoft.com 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See Table 12.5 for a list of examples</a:t>
            </a:r>
          </a:p>
        </p:txBody>
      </p:sp>
    </p:spTree>
    <p:extLst>
      <p:ext uri="{BB962C8B-B14F-4D97-AF65-F5344CB8AC3E}">
        <p14:creationId xmlns:p14="http://schemas.microsoft.com/office/powerpoint/2010/main" val="1408514155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Decision Support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/>
          <a:lstStyle/>
          <a:p>
            <a:r>
              <a:rPr lang="en-US" dirty="0"/>
              <a:t>It is an interactive computer-based system that facilitates the solution of  semistructured or unstructured problems by a group of decision makers</a:t>
            </a:r>
          </a:p>
          <a:p>
            <a:r>
              <a:rPr lang="en-US" dirty="0"/>
              <a:t>Goal – support group decision making</a:t>
            </a:r>
          </a:p>
          <a:p>
            <a:r>
              <a:rPr lang="en-US" dirty="0"/>
              <a:t>A specially designed IS to enhance collaborative decision processes</a:t>
            </a:r>
          </a:p>
          <a:p>
            <a:r>
              <a:rPr lang="en-US" dirty="0"/>
              <a:t>It encourages generation of ideas, freedom of expression, and resolution of conflicts</a:t>
            </a:r>
          </a:p>
        </p:txBody>
      </p:sp>
    </p:spTree>
    <p:extLst>
      <p:ext uri="{BB962C8B-B14F-4D97-AF65-F5344CB8AC3E}">
        <p14:creationId xmlns:p14="http://schemas.microsoft.com/office/powerpoint/2010/main" val="1185162204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382000" cy="4876800"/>
          </a:xfrm>
        </p:spPr>
        <p:txBody>
          <a:bodyPr/>
          <a:lstStyle/>
          <a:p>
            <a:pPr>
              <a:spcBef>
                <a:spcPct val="0"/>
              </a:spcBef>
              <a:buSzTx/>
              <a:buFont typeface="Wingdings" pitchFamily="2" charset="2"/>
              <a:buNone/>
              <a:tabLst>
                <a:tab pos="2914650" algn="l"/>
                <a:tab pos="2968625" algn="l"/>
              </a:tabLst>
            </a:pPr>
            <a:r>
              <a:rPr lang="en-US" u="sng" dirty="0">
                <a:solidFill>
                  <a:schemeClr val="hlink"/>
                </a:solidFill>
              </a:rPr>
              <a:t>Gains:</a:t>
            </a:r>
            <a:endParaRPr lang="en-US" dirty="0"/>
          </a:p>
          <a:p>
            <a:pPr>
              <a:spcBef>
                <a:spcPct val="0"/>
              </a:spcBef>
              <a:buSzTx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800" dirty="0"/>
              <a:t>Parallelism	</a:t>
            </a:r>
          </a:p>
          <a:p>
            <a:pPr>
              <a:spcBef>
                <a:spcPct val="0"/>
              </a:spcBef>
              <a:buSzTx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800" dirty="0"/>
              <a:t>Anonymity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endParaRPr lang="en-US" sz="2800" dirty="0"/>
          </a:p>
          <a:p>
            <a:pPr eaLnBrk="0" hangingPunct="0">
              <a:spcBef>
                <a:spcPct val="0"/>
              </a:spcBef>
              <a:buClrTx/>
              <a:buSzTx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800" dirty="0"/>
              <a:t>Triggering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800" dirty="0"/>
              <a:t>Synergy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800" dirty="0"/>
              <a:t>Structure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800" dirty="0"/>
              <a:t>Record keeping</a:t>
            </a:r>
            <a:endParaRPr lang="en-US" sz="1200" dirty="0"/>
          </a:p>
          <a:p>
            <a:pPr>
              <a:buSzTx/>
              <a:buFont typeface="Wingdings" pitchFamily="2" charset="2"/>
              <a:buNone/>
              <a:tabLst>
                <a:tab pos="2914650" algn="l"/>
                <a:tab pos="2968625" algn="l"/>
              </a:tabLst>
            </a:pPr>
            <a:r>
              <a:rPr lang="en-US" u="sng" dirty="0">
                <a:solidFill>
                  <a:schemeClr val="hlink"/>
                </a:solidFill>
              </a:rPr>
              <a:t>Loses:</a:t>
            </a:r>
          </a:p>
          <a:p>
            <a:pPr>
              <a:buSzTx/>
              <a:buFont typeface="Wingdings" pitchFamily="2" charset="2"/>
              <a:buChar char="§"/>
              <a:tabLst>
                <a:tab pos="2914650" algn="l"/>
                <a:tab pos="2968625" algn="l"/>
              </a:tabLst>
            </a:pPr>
            <a:r>
              <a:rPr lang="en-US" sz="2800" dirty="0"/>
              <a:t>Free-riding</a:t>
            </a:r>
          </a:p>
          <a:p>
            <a:pPr>
              <a:buSzTx/>
              <a:buFont typeface="Wingdings" pitchFamily="2" charset="2"/>
              <a:buChar char="§"/>
              <a:tabLst>
                <a:tab pos="2914650" algn="l"/>
                <a:tab pos="2968625" algn="l"/>
              </a:tabLst>
            </a:pPr>
            <a:r>
              <a:rPr lang="en-US" sz="2800" dirty="0"/>
              <a:t>Flaming</a:t>
            </a:r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GDSS – Pros and Cons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962400" y="1676400"/>
          <a:ext cx="4876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6400"/>
                        <a:ext cx="48768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336703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endParaRPr lang="en-US" dirty="0"/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Decision room</a:t>
            </a:r>
          </a:p>
          <a:p>
            <a:pPr>
              <a:buSzTx/>
              <a:buFont typeface="Wingdings" pitchFamily="2" charset="2"/>
              <a:buChar char="§"/>
            </a:pPr>
            <a:endParaRPr lang="en-US" dirty="0"/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Multiple-use facility</a:t>
            </a:r>
          </a:p>
          <a:p>
            <a:pPr>
              <a:buSzTx/>
              <a:buFont typeface="Wingdings" pitchFamily="2" charset="2"/>
              <a:buChar char="§"/>
            </a:pPr>
            <a:endParaRPr lang="en-US" dirty="0"/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Web based</a:t>
            </a:r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for GDSS</a:t>
            </a:r>
          </a:p>
        </p:txBody>
      </p:sp>
    </p:spTree>
    <p:extLst>
      <p:ext uri="{BB962C8B-B14F-4D97-AF65-F5344CB8AC3E}">
        <p14:creationId xmlns:p14="http://schemas.microsoft.com/office/powerpoint/2010/main" val="14593649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1524000"/>
            <a:ext cx="8193088" cy="4608513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dirty="0"/>
              <a:t>12 to 30 networked personal computers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Usually recessed into the desktop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Server PC 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Large-screen projection system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Breakout rooms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Need a trained facilitator for success</a:t>
            </a:r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 Room</a:t>
            </a:r>
          </a:p>
        </p:txBody>
      </p:sp>
    </p:spTree>
    <p:extLst>
      <p:ext uri="{BB962C8B-B14F-4D97-AF65-F5344CB8AC3E}">
        <p14:creationId xmlns:p14="http://schemas.microsoft.com/office/powerpoint/2010/main" val="66657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800600"/>
          </a:xfrm>
        </p:spPr>
        <p:txBody>
          <a:bodyPr/>
          <a:lstStyle/>
          <a:p>
            <a:r>
              <a:rPr lang="en-US" dirty="0"/>
              <a:t>Normative models (= optimization)</a:t>
            </a:r>
          </a:p>
          <a:p>
            <a:pPr lvl="1"/>
            <a:r>
              <a:rPr lang="en-US" dirty="0"/>
              <a:t>the chosen alternative is demonstrably the best of all possible alternatives</a:t>
            </a:r>
          </a:p>
          <a:p>
            <a:pPr lvl="1"/>
            <a:r>
              <a:rPr lang="en-US" dirty="0"/>
              <a:t>Assumptions of rational decision makers</a:t>
            </a:r>
          </a:p>
          <a:p>
            <a:pPr lvl="2"/>
            <a:r>
              <a:rPr lang="en-US" dirty="0"/>
              <a:t>Humans are economic beings whose objective is to maximize the attainment of goals</a:t>
            </a:r>
          </a:p>
          <a:p>
            <a:pPr lvl="2"/>
            <a:r>
              <a:rPr lang="en-US" dirty="0"/>
              <a:t>For a decision-making situation, all alternative courses of action and consequences are known</a:t>
            </a:r>
          </a:p>
          <a:p>
            <a:pPr lvl="2"/>
            <a:r>
              <a:rPr lang="en-US" dirty="0"/>
              <a:t>Decision makers have an order or preference that enables them to rank the desirability of all consequences </a:t>
            </a:r>
          </a:p>
        </p:txBody>
      </p:sp>
    </p:spTree>
    <p:extLst>
      <p:ext uri="{BB962C8B-B14F-4D97-AF65-F5344CB8AC3E}">
        <p14:creationId xmlns:p14="http://schemas.microsoft.com/office/powerpoint/2010/main" val="1490122125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67056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81636" name="Rectangle 4"/>
          <p:cNvSpPr>
            <a:spLocks noChangeArrowheads="1"/>
          </p:cNvSpPr>
          <p:nvPr/>
        </p:nvSpPr>
        <p:spPr bwMode="auto">
          <a:xfrm>
            <a:off x="6216650" y="5580063"/>
            <a:ext cx="18605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 i="1" dirty="0">
                <a:latin typeface="Arial" charset="0"/>
              </a:rPr>
              <a:t>IBM Corp.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Decision Rooms</a:t>
            </a:r>
          </a:p>
        </p:txBody>
      </p:sp>
    </p:spTree>
    <p:extLst>
      <p:ext uri="{BB962C8B-B14F-4D97-AF65-F5344CB8AC3E}">
        <p14:creationId xmlns:p14="http://schemas.microsoft.com/office/powerpoint/2010/main" val="83954829"/>
      </p:ext>
    </p:extLst>
  </p:cSld>
  <p:clrMapOvr>
    <a:masterClrMapping/>
  </p:clrMapOvr>
  <p:transition/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3246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5105400" y="5519738"/>
            <a:ext cx="2641600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b="1" i="1" dirty="0">
                <a:solidFill>
                  <a:schemeClr val="bg1"/>
                </a:solidFill>
                <a:latin typeface="Arial" charset="0"/>
              </a:rPr>
              <a:t>US Air Force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Cooler Decision Rooms</a:t>
            </a:r>
          </a:p>
        </p:txBody>
      </p:sp>
    </p:spTree>
    <p:extLst>
      <p:ext uri="{BB962C8B-B14F-4D97-AF65-F5344CB8AC3E}">
        <p14:creationId xmlns:p14="http://schemas.microsoft.com/office/powerpoint/2010/main" val="1096500317"/>
      </p:ext>
    </p:extLst>
  </p:cSld>
  <p:clrMapOvr>
    <a:masterClrMapping/>
  </p:clrMapOvr>
  <p:transition/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0960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1143000" y="5656263"/>
            <a:ext cx="67056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b="1" dirty="0">
                <a:latin typeface="Arial" charset="0"/>
              </a:rPr>
              <a:t>Murraysville School District Bus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Decision Rooms</a:t>
            </a:r>
          </a:p>
        </p:txBody>
      </p:sp>
    </p:spTree>
    <p:extLst>
      <p:ext uri="{BB962C8B-B14F-4D97-AF65-F5344CB8AC3E}">
        <p14:creationId xmlns:p14="http://schemas.microsoft.com/office/powerpoint/2010/main" val="851392711"/>
      </p:ext>
    </p:extLst>
  </p:cSld>
  <p:clrMapOvr>
    <a:masterClrMapping/>
  </p:clrMapOvr>
  <p:transition/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451" name="Object 3"/>
          <p:cNvGraphicFramePr>
            <a:graphicFrameLocks noChangeAspect="1"/>
          </p:cNvGraphicFramePr>
          <p:nvPr>
            <p:extLst/>
          </p:nvPr>
        </p:nvGraphicFramePr>
        <p:xfrm>
          <a:off x="1447800" y="1676400"/>
          <a:ext cx="609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616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609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Decision Rooms</a:t>
            </a:r>
          </a:p>
        </p:txBody>
      </p:sp>
    </p:spTree>
    <p:extLst>
      <p:ext uri="{BB962C8B-B14F-4D97-AF65-F5344CB8AC3E}">
        <p14:creationId xmlns:p14="http://schemas.microsoft.com/office/powerpoint/2010/main" val="9911488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24800" cy="48768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dirty="0"/>
              <a:t>High Cost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Need for a Trained Facilitator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Requires Specific Software Support for Different Cooperative Tasks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Infrequent Use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Different Place / Different Time Needs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dirty="0"/>
              <a:t>May Need More Than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Few Organizations Use Decision Rooms</a:t>
            </a:r>
          </a:p>
        </p:txBody>
      </p:sp>
    </p:spTree>
    <p:extLst>
      <p:ext uri="{BB962C8B-B14F-4D97-AF65-F5344CB8AC3E}">
        <p14:creationId xmlns:p14="http://schemas.microsoft.com/office/powerpoint/2010/main" val="469897625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528768407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13:</a:t>
            </a:r>
          </a:p>
          <a:p>
            <a:pPr eaLnBrk="1" hangingPunct="1">
              <a:defRPr/>
            </a:pPr>
            <a:r>
              <a:rPr lang="en-US" dirty="0"/>
              <a:t>Big Data Analytics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92521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-  </a:t>
            </a:r>
            <a:br>
              <a:rPr lang="en-US" dirty="0"/>
            </a:br>
            <a:r>
              <a:rPr lang="en-US" dirty="0"/>
              <a:t>Definition and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00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Big [volume] Data is not new!</a:t>
            </a:r>
          </a:p>
          <a:p>
            <a:r>
              <a:rPr lang="en-US" sz="2800" dirty="0"/>
              <a:t>Big Data means different things to people with different backgrounds and interests </a:t>
            </a:r>
          </a:p>
          <a:p>
            <a:r>
              <a:rPr lang="en-US" sz="2800" dirty="0"/>
              <a:t>Traditionally, “Big Data” = massive volumes of data </a:t>
            </a:r>
          </a:p>
          <a:p>
            <a:pPr lvl="1"/>
            <a:r>
              <a:rPr lang="en-US" sz="2400" dirty="0"/>
              <a:t>E.g., volume of data at CERN, NASA, Google, …</a:t>
            </a:r>
          </a:p>
          <a:p>
            <a:r>
              <a:rPr lang="en-US" sz="2800" dirty="0"/>
              <a:t>Where does the Big Data come from?</a:t>
            </a:r>
          </a:p>
          <a:p>
            <a:pPr lvl="1"/>
            <a:r>
              <a:rPr lang="en-US" sz="2400" dirty="0"/>
              <a:t>Everywhere! Web logs, RFID, GPS systems, sensor networks, social networks, Internet-based text documents, Internet search indexes, detail call records, astronomy, atmospheric science, biology, genomics, nuclear physics, biochemical experiments, medical records, scientific research, military surveillance, multimedia archives, …</a:t>
            </a:r>
          </a:p>
        </p:txBody>
      </p:sp>
    </p:spTree>
    <p:extLst>
      <p:ext uri="{BB962C8B-B14F-4D97-AF65-F5344CB8AC3E}">
        <p14:creationId xmlns:p14="http://schemas.microsoft.com/office/powerpoint/2010/main" val="1347550553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Insights 6.1 </a:t>
            </a:r>
            <a:br>
              <a:rPr lang="en-US" dirty="0"/>
            </a:br>
            <a:r>
              <a:rPr lang="en-US" dirty="0"/>
              <a:t>The Data Size Is Getting Big, Bigger…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4" y="1676400"/>
            <a:ext cx="4531446" cy="38644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Hadron Collider - 1 PB/sec</a:t>
            </a:r>
          </a:p>
          <a:p>
            <a:r>
              <a:rPr lang="en-US" sz="2800" dirty="0"/>
              <a:t>Boeing jet - 20 TB/</a:t>
            </a:r>
            <a:r>
              <a:rPr lang="en-US" sz="2800" dirty="0" err="1"/>
              <a:t>hr</a:t>
            </a:r>
            <a:endParaRPr lang="en-US" sz="2800" dirty="0"/>
          </a:p>
          <a:p>
            <a:r>
              <a:rPr lang="en-US" sz="2800" dirty="0"/>
              <a:t>Facebook - 500 TB/day.</a:t>
            </a:r>
          </a:p>
          <a:p>
            <a:r>
              <a:rPr lang="en-US" sz="2800" dirty="0"/>
              <a:t>YouTube – 1 TB/4 min. </a:t>
            </a:r>
          </a:p>
          <a:p>
            <a:r>
              <a:rPr lang="en-US" sz="2800" dirty="0"/>
              <a:t>The proposed Square Kilometer Array telescope (the world’s proposed biggest telescope) – 1 EB/day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85169"/>
            <a:ext cx="4838388" cy="35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4988" y="1915180"/>
            <a:ext cx="4800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0000CC"/>
                </a:solidFill>
              </a:rPr>
              <a:t>Names for Big Data Sizes </a:t>
            </a:r>
          </a:p>
        </p:txBody>
      </p:sp>
    </p:spTree>
    <p:extLst>
      <p:ext uri="{BB962C8B-B14F-4D97-AF65-F5344CB8AC3E}">
        <p14:creationId xmlns:p14="http://schemas.microsoft.com/office/powerpoint/2010/main" val="327964804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-  </a:t>
            </a:r>
            <a:br>
              <a:rPr lang="en-US" dirty="0"/>
            </a:br>
            <a:r>
              <a:rPr lang="en-US" dirty="0"/>
              <a:t>Definition and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Big Data is a misnomer!</a:t>
            </a:r>
          </a:p>
          <a:p>
            <a:r>
              <a:rPr lang="en-US" sz="2800" dirty="0"/>
              <a:t>Big Data is more than just “big”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Vs</a:t>
            </a:r>
            <a:r>
              <a:rPr lang="en-US" sz="2800" dirty="0"/>
              <a:t> that define Big Data</a:t>
            </a:r>
          </a:p>
          <a:p>
            <a:pPr lvl="1"/>
            <a:r>
              <a:rPr lang="en-US" sz="2400" dirty="0">
                <a:solidFill>
                  <a:srgbClr val="F85E08"/>
                </a:solidFill>
              </a:rPr>
              <a:t>Volume</a:t>
            </a:r>
          </a:p>
          <a:p>
            <a:pPr lvl="1"/>
            <a:r>
              <a:rPr lang="en-US" sz="2400" dirty="0">
                <a:solidFill>
                  <a:srgbClr val="F85E08"/>
                </a:solidFill>
              </a:rPr>
              <a:t>Variety</a:t>
            </a:r>
          </a:p>
          <a:p>
            <a:pPr lvl="1"/>
            <a:r>
              <a:rPr lang="en-US" sz="2400" dirty="0">
                <a:solidFill>
                  <a:srgbClr val="F85E08"/>
                </a:solidFill>
              </a:rPr>
              <a:t>Velocity</a:t>
            </a:r>
            <a:endParaRPr lang="en-US" sz="500" dirty="0">
              <a:solidFill>
                <a:srgbClr val="F85E08"/>
              </a:solidFill>
            </a:endParaRPr>
          </a:p>
          <a:p>
            <a:pPr lvl="1"/>
            <a:r>
              <a:rPr lang="en-US" sz="2400" dirty="0"/>
              <a:t>Veracity</a:t>
            </a:r>
          </a:p>
          <a:p>
            <a:pPr lvl="1"/>
            <a:r>
              <a:rPr lang="en-US" sz="2400" dirty="0"/>
              <a:t>Variability</a:t>
            </a:r>
          </a:p>
          <a:p>
            <a:pPr lvl="1"/>
            <a:r>
              <a:rPr lang="en-US" sz="2400" dirty="0"/>
              <a:t>Value</a:t>
            </a:r>
          </a:p>
          <a:p>
            <a:pPr lvl="1"/>
            <a:r>
              <a:rPr lang="en-US" sz="2400" dirty="0"/>
              <a:t>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038600" cy="274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22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800600"/>
          </a:xfrm>
        </p:spPr>
        <p:txBody>
          <a:bodyPr/>
          <a:lstStyle/>
          <a:p>
            <a:r>
              <a:rPr lang="en-US" dirty="0"/>
              <a:t>Heuristic models (= suboptimization)</a:t>
            </a:r>
          </a:p>
          <a:p>
            <a:pPr lvl="1"/>
            <a:r>
              <a:rPr lang="en-US" dirty="0"/>
              <a:t>The chosen alternative is the best of only a subset of possible alternatives</a:t>
            </a:r>
          </a:p>
          <a:p>
            <a:pPr lvl="1"/>
            <a:r>
              <a:rPr lang="en-US" dirty="0"/>
              <a:t>Often, it is not feasible to optimize realistic (size/complexity) problems</a:t>
            </a:r>
          </a:p>
          <a:p>
            <a:pPr lvl="1"/>
            <a:r>
              <a:rPr lang="en-US" dirty="0"/>
              <a:t>Suboptimization may also help relax unrealistic assumptions in models</a:t>
            </a:r>
          </a:p>
          <a:p>
            <a:pPr lvl="1"/>
            <a:r>
              <a:rPr lang="en-US" dirty="0"/>
              <a:t>Help reach a good enough solution faster</a:t>
            </a:r>
          </a:p>
        </p:txBody>
      </p:sp>
    </p:spTree>
    <p:extLst>
      <p:ext uri="{BB962C8B-B14F-4D97-AF65-F5344CB8AC3E}">
        <p14:creationId xmlns:p14="http://schemas.microsoft.com/office/powerpoint/2010/main" val="446023567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High-level Conceptual Architecture for Big Data Solutions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581759"/>
            <a:ext cx="6484937" cy="47428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791200" y="83820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</a:t>
            </a:r>
            <a:r>
              <a:rPr lang="en-US" sz="2000" b="0" dirty="0" err="1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AsterData</a:t>
            </a:r>
            <a:r>
              <a:rPr lang="en-US" sz="2000" b="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Teradata)</a:t>
            </a:r>
          </a:p>
        </p:txBody>
      </p:sp>
    </p:spTree>
    <p:extLst>
      <p:ext uri="{BB962C8B-B14F-4D97-AF65-F5344CB8AC3E}">
        <p14:creationId xmlns:p14="http://schemas.microsoft.com/office/powerpoint/2010/main" val="848365395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</a:t>
            </a:r>
            <a:br>
              <a:rPr lang="en-US" dirty="0"/>
            </a:br>
            <a:r>
              <a:rPr lang="en-US" dirty="0"/>
              <a:t>Big Data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93088" cy="4724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Big Data by itself, regardless of the size, type, or speed, is worthless</a:t>
            </a:r>
          </a:p>
          <a:p>
            <a:r>
              <a:rPr lang="en-US" sz="3200" dirty="0"/>
              <a:t>Big Data + “big” analytics = value</a:t>
            </a:r>
          </a:p>
          <a:p>
            <a:r>
              <a:rPr lang="en-US" sz="3200" dirty="0"/>
              <a:t>With the value proposition, Big Data also brought about big challenges</a:t>
            </a:r>
          </a:p>
          <a:p>
            <a:pPr lvl="1"/>
            <a:r>
              <a:rPr lang="en-US" sz="2800" dirty="0"/>
              <a:t>Effectively and efficiently capturing, storing, and analyzing Big Data</a:t>
            </a:r>
          </a:p>
          <a:p>
            <a:pPr lvl="1"/>
            <a:r>
              <a:rPr lang="en-US" sz="2800" dirty="0"/>
              <a:t>New breed of technologies needed (developed (or purchased or hired or outsourced …)</a:t>
            </a:r>
          </a:p>
        </p:txBody>
      </p:sp>
    </p:spTree>
    <p:extLst>
      <p:ext uri="{BB962C8B-B14F-4D97-AF65-F5344CB8AC3E}">
        <p14:creationId xmlns:p14="http://schemas.microsoft.com/office/powerpoint/2010/main" val="133326133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dirty="0"/>
              <a:t>You can’t process the amount of data that you want to because of the limitations of your current platform.</a:t>
            </a:r>
          </a:p>
          <a:p>
            <a:r>
              <a:rPr lang="en-US" sz="2400" dirty="0"/>
              <a:t>You can’t include new/contemporary data sources (e.g., social media, RFID, Sensory, Web, GPS, textual data) because it does not comply with the data schema.</a:t>
            </a:r>
          </a:p>
          <a:p>
            <a:r>
              <a:rPr lang="en-US" sz="2400" dirty="0"/>
              <a:t>You need to (or want to) integrate data as quickly as possible to be current on your analysis.</a:t>
            </a:r>
          </a:p>
          <a:p>
            <a:r>
              <a:rPr lang="en-US" sz="2400" dirty="0"/>
              <a:t>You want to work with a schema-on-demand data storage paradigm because the variety of data types.</a:t>
            </a:r>
          </a:p>
          <a:p>
            <a:r>
              <a:rPr lang="en-US" sz="2400" dirty="0"/>
              <a:t>The data is arriving so fast at your organization’s doorstep that your analytics platform cannot handle it.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78834126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Success Factors for </a:t>
            </a:r>
            <a:br>
              <a:rPr lang="en-US" dirty="0"/>
            </a:br>
            <a:r>
              <a:rPr lang="en-US" dirty="0"/>
              <a:t>Big Data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clear business need (alignment with the vision and the strategy)</a:t>
            </a:r>
          </a:p>
          <a:p>
            <a:r>
              <a:rPr lang="en-US" dirty="0"/>
              <a:t>Strong, committed sponsorship (executive champion)</a:t>
            </a:r>
          </a:p>
          <a:p>
            <a:r>
              <a:rPr lang="en-US" dirty="0"/>
              <a:t>Alignment between the business and IT strategy</a:t>
            </a:r>
          </a:p>
          <a:p>
            <a:r>
              <a:rPr lang="en-US" dirty="0"/>
              <a:t>A fact-based decision-making culture</a:t>
            </a:r>
          </a:p>
          <a:p>
            <a:r>
              <a:rPr lang="en-US" dirty="0"/>
              <a:t>A strong data infrastructure</a:t>
            </a:r>
          </a:p>
          <a:p>
            <a:r>
              <a:rPr lang="en-US" dirty="0"/>
              <a:t>The right analytics tools</a:t>
            </a:r>
          </a:p>
          <a:p>
            <a:r>
              <a:rPr lang="en-US" dirty="0"/>
              <a:t>Right people with right skills</a:t>
            </a:r>
          </a:p>
        </p:txBody>
      </p:sp>
    </p:spTree>
    <p:extLst>
      <p:ext uri="{BB962C8B-B14F-4D97-AF65-F5344CB8AC3E}">
        <p14:creationId xmlns:p14="http://schemas.microsoft.com/office/powerpoint/2010/main" val="1348816506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Enablers of Big Data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In-memory analytics</a:t>
            </a:r>
          </a:p>
          <a:p>
            <a:pPr lvl="1"/>
            <a:r>
              <a:rPr lang="en-US" dirty="0"/>
              <a:t>Storing and processing the complete data set in RAM</a:t>
            </a:r>
          </a:p>
          <a:p>
            <a:r>
              <a:rPr lang="en-US" dirty="0"/>
              <a:t>In-database analytics</a:t>
            </a:r>
          </a:p>
          <a:p>
            <a:pPr lvl="1"/>
            <a:r>
              <a:rPr lang="en-US" dirty="0"/>
              <a:t>Placing analytic procedures close to where data is stored</a:t>
            </a:r>
          </a:p>
          <a:p>
            <a:r>
              <a:rPr lang="en-US" dirty="0"/>
              <a:t>Grid computing &amp; MPP</a:t>
            </a:r>
          </a:p>
          <a:p>
            <a:pPr lvl="1"/>
            <a:r>
              <a:rPr lang="en-US" dirty="0"/>
              <a:t>Use of many machines and processors in parallel (MPP- massively parallel processing)</a:t>
            </a:r>
          </a:p>
          <a:p>
            <a:r>
              <a:rPr lang="en-US" dirty="0"/>
              <a:t>Appliances</a:t>
            </a:r>
          </a:p>
          <a:p>
            <a:pPr lvl="1"/>
            <a:r>
              <a:rPr lang="en-US" dirty="0"/>
              <a:t>Combining hardware, software and storage in a single unit for performance and scalability </a:t>
            </a:r>
          </a:p>
        </p:txBody>
      </p:sp>
    </p:spTree>
    <p:extLst>
      <p:ext uri="{BB962C8B-B14F-4D97-AF65-F5344CB8AC3E}">
        <p14:creationId xmlns:p14="http://schemas.microsoft.com/office/powerpoint/2010/main" val="721638610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Big Data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Data volume</a:t>
            </a:r>
          </a:p>
          <a:p>
            <a:pPr lvl="1"/>
            <a:r>
              <a:rPr lang="en-US" sz="2400" dirty="0"/>
              <a:t>The ability to capture, store, and process the huge volume of data in a timely manner</a:t>
            </a:r>
          </a:p>
          <a:p>
            <a:r>
              <a:rPr lang="en-US" sz="2400" dirty="0"/>
              <a:t>Data integration</a:t>
            </a:r>
          </a:p>
          <a:p>
            <a:pPr lvl="1"/>
            <a:r>
              <a:rPr lang="en-US" sz="2400" dirty="0"/>
              <a:t>The ability to combine data quickly/cost effectively</a:t>
            </a:r>
          </a:p>
          <a:p>
            <a:r>
              <a:rPr lang="en-US" sz="2400" dirty="0"/>
              <a:t>Processing capabilities</a:t>
            </a:r>
          </a:p>
          <a:p>
            <a:pPr lvl="1"/>
            <a:r>
              <a:rPr lang="en-US" sz="2400" dirty="0"/>
              <a:t>The ability to process the data quickly, as it is captured (i.e., stream analytics)</a:t>
            </a:r>
          </a:p>
          <a:p>
            <a:r>
              <a:rPr lang="en-US" sz="2400" dirty="0"/>
              <a:t>Data governance (… security, privacy, access)</a:t>
            </a:r>
          </a:p>
          <a:p>
            <a:r>
              <a:rPr lang="en-US" sz="2400" dirty="0"/>
              <a:t>Skill availability (… data scientist)</a:t>
            </a:r>
          </a:p>
          <a:p>
            <a:r>
              <a:rPr lang="en-US" sz="2400" dirty="0"/>
              <a:t>Solution cost (ROI)</a:t>
            </a:r>
          </a:p>
        </p:txBody>
      </p:sp>
    </p:spTree>
    <p:extLst>
      <p:ext uri="{BB962C8B-B14F-4D97-AF65-F5344CB8AC3E}">
        <p14:creationId xmlns:p14="http://schemas.microsoft.com/office/powerpoint/2010/main" val="1739963661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Problems Addressed by </a:t>
            </a:r>
            <a:br>
              <a:rPr lang="en-US" dirty="0"/>
            </a:br>
            <a:r>
              <a:rPr lang="en-US" dirty="0"/>
              <a:t>Big Data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Process efficiency and cost reduction</a:t>
            </a:r>
          </a:p>
          <a:p>
            <a:r>
              <a:rPr lang="en-US" dirty="0"/>
              <a:t>Brand management</a:t>
            </a:r>
          </a:p>
          <a:p>
            <a:r>
              <a:rPr lang="en-US" dirty="0"/>
              <a:t>Revenue maximization, cross-selling/up-selling</a:t>
            </a:r>
          </a:p>
          <a:p>
            <a:r>
              <a:rPr lang="en-US" dirty="0"/>
              <a:t>Enhanced customer experience</a:t>
            </a:r>
          </a:p>
          <a:p>
            <a:r>
              <a:rPr lang="en-US" dirty="0"/>
              <a:t>Churn identification, customer recruiting</a:t>
            </a:r>
          </a:p>
          <a:p>
            <a:r>
              <a:rPr lang="en-US" dirty="0"/>
              <a:t>Improved customer service</a:t>
            </a:r>
          </a:p>
          <a:p>
            <a:r>
              <a:rPr lang="en-US" dirty="0"/>
              <a:t>Identifying new products and market opportunities</a:t>
            </a:r>
          </a:p>
          <a:p>
            <a:r>
              <a:rPr lang="en-US" dirty="0"/>
              <a:t>Risk management</a:t>
            </a:r>
          </a:p>
          <a:p>
            <a:r>
              <a:rPr lang="en-US" dirty="0"/>
              <a:t>Regulatory compliance</a:t>
            </a:r>
          </a:p>
          <a:p>
            <a:r>
              <a:rPr lang="en-US" dirty="0"/>
              <a:t>Enhanced security capabilities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84429228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9308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MapReduce</a:t>
            </a:r>
            <a:r>
              <a:rPr lang="en-US" dirty="0"/>
              <a:t> …</a:t>
            </a:r>
          </a:p>
          <a:p>
            <a:r>
              <a:rPr lang="en-US" dirty="0"/>
              <a:t>Hadoop …</a:t>
            </a:r>
          </a:p>
          <a:p>
            <a:r>
              <a:rPr lang="en-US" dirty="0"/>
              <a:t>Hive</a:t>
            </a:r>
          </a:p>
          <a:p>
            <a:r>
              <a:rPr lang="en-US" dirty="0"/>
              <a:t>Pig</a:t>
            </a:r>
          </a:p>
          <a:p>
            <a:r>
              <a:rPr lang="en-US" dirty="0" err="1"/>
              <a:t>Hbase</a:t>
            </a:r>
            <a:endParaRPr lang="en-US" dirty="0"/>
          </a:p>
          <a:p>
            <a:r>
              <a:rPr lang="en-US" dirty="0"/>
              <a:t>Flume</a:t>
            </a:r>
          </a:p>
          <a:p>
            <a:r>
              <a:rPr lang="en-US" dirty="0" err="1"/>
              <a:t>Oozie</a:t>
            </a:r>
            <a:endParaRPr lang="en-US" dirty="0"/>
          </a:p>
          <a:p>
            <a:r>
              <a:rPr lang="en-US" dirty="0" err="1"/>
              <a:t>Ambari</a:t>
            </a:r>
            <a:endParaRPr lang="en-US" dirty="0"/>
          </a:p>
          <a:p>
            <a:r>
              <a:rPr lang="en-US" dirty="0"/>
              <a:t>Avro</a:t>
            </a:r>
          </a:p>
          <a:p>
            <a:r>
              <a:rPr lang="en-US" dirty="0"/>
              <a:t>Mahout, </a:t>
            </a:r>
            <a:r>
              <a:rPr lang="en-US" dirty="0" err="1"/>
              <a:t>Sqoop</a:t>
            </a:r>
            <a:r>
              <a:rPr lang="en-US" dirty="0"/>
              <a:t>, </a:t>
            </a:r>
            <a:r>
              <a:rPr lang="en-US" dirty="0" err="1"/>
              <a:t>Hcatalog</a:t>
            </a:r>
            <a:r>
              <a:rPr lang="en-US" dirty="0"/>
              <a:t>, ….</a:t>
            </a:r>
          </a:p>
        </p:txBody>
      </p:sp>
      <p:pic>
        <p:nvPicPr>
          <p:cNvPr id="1026" name="Picture 2" descr="http://www.cardinalpath.com/cpwp/wp-content/uploads/hadoop-320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33679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learncomputer.com/wp-content/uploads/2012/10/hive-logo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85" y="3962400"/>
            <a:ext cx="1774115" cy="15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mmunity.compuwareapm.com/community/download/attachments/25789254/mapreduce-logo.jpg?api=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348342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15352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ommunity.compuwareapm.com/community/download/attachments/25789254/mapreduce-logo.jpg?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486"/>
            <a:ext cx="2971800" cy="9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Technologies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76800"/>
          </a:xfrm>
        </p:spPr>
        <p:txBody>
          <a:bodyPr>
            <a:noAutofit/>
          </a:bodyPr>
          <a:lstStyle/>
          <a:p>
            <a:r>
              <a:rPr lang="en-US" sz="2800" dirty="0" err="1"/>
              <a:t>MapReduce</a:t>
            </a:r>
            <a:r>
              <a:rPr lang="en-US" sz="2800" dirty="0"/>
              <a:t> distributes the processing of very large multi-structured data files across a large cluster of ordinary machines/processors </a:t>
            </a:r>
          </a:p>
          <a:p>
            <a:r>
              <a:rPr lang="en-US" sz="2800" dirty="0">
                <a:sym typeface="Wingdings" panose="05000000000000000000" pitchFamily="2" charset="2"/>
              </a:rPr>
              <a:t>Goal - achieving high performance with “simple” computers</a:t>
            </a:r>
            <a:endParaRPr lang="en-US" sz="2800" dirty="0"/>
          </a:p>
          <a:p>
            <a:r>
              <a:rPr lang="en-US" sz="2800" dirty="0"/>
              <a:t>Developed and popularized by Google</a:t>
            </a:r>
          </a:p>
          <a:p>
            <a:r>
              <a:rPr lang="en-US" sz="2800" dirty="0"/>
              <a:t>Good at processing and analyzing large volumes of multi-structured data in a timely manner</a:t>
            </a:r>
          </a:p>
          <a:p>
            <a:r>
              <a:rPr lang="en-US" sz="2800" dirty="0"/>
              <a:t>Example tasks: indexing the Web for </a:t>
            </a:r>
            <a:r>
              <a:rPr lang="en-US" sz="2800" dirty="0" err="1"/>
              <a:t>seearch</a:t>
            </a:r>
            <a:r>
              <a:rPr lang="en-US" sz="2800" dirty="0"/>
              <a:t>, graph analysis, text analysis, machine learning, …</a:t>
            </a:r>
          </a:p>
        </p:txBody>
      </p:sp>
    </p:spTree>
    <p:extLst>
      <p:ext uri="{BB962C8B-B14F-4D97-AF65-F5344CB8AC3E}">
        <p14:creationId xmlns:p14="http://schemas.microsoft.com/office/powerpoint/2010/main" val="1455037359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community.compuwareapm.com/community/download/attachments/25789254/mapreduce-logo.jpg?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486"/>
            <a:ext cx="2971800" cy="9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Technologies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MapReduce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010400" cy="46279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6200" y="1663005"/>
            <a:ext cx="213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CC"/>
                </a:solidFill>
              </a:rPr>
              <a:t>How does</a:t>
            </a:r>
          </a:p>
          <a:p>
            <a:r>
              <a:rPr lang="en-US" b="0" dirty="0" err="1">
                <a:solidFill>
                  <a:srgbClr val="0000CC"/>
                </a:solidFill>
              </a:rPr>
              <a:t>MapReduce</a:t>
            </a:r>
            <a:endParaRPr lang="en-US" b="0" dirty="0">
              <a:solidFill>
                <a:srgbClr val="0000CC"/>
              </a:solidFill>
            </a:endParaRPr>
          </a:p>
          <a:p>
            <a:r>
              <a:rPr lang="en-US" b="0" dirty="0">
                <a:solidFill>
                  <a:srgbClr val="0000CC"/>
                </a:solidFill>
              </a:rPr>
              <a:t> work?</a:t>
            </a:r>
          </a:p>
        </p:txBody>
      </p:sp>
    </p:spTree>
    <p:extLst>
      <p:ext uri="{BB962C8B-B14F-4D97-AF65-F5344CB8AC3E}">
        <p14:creationId xmlns:p14="http://schemas.microsoft.com/office/powerpoint/2010/main" val="1416604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800600"/>
          </a:xfrm>
        </p:spPr>
        <p:txBody>
          <a:bodyPr/>
          <a:lstStyle/>
          <a:p>
            <a:r>
              <a:rPr lang="en-US" dirty="0"/>
              <a:t>Descriptive models</a:t>
            </a:r>
          </a:p>
          <a:p>
            <a:pPr lvl="1"/>
            <a:r>
              <a:rPr lang="en-US" dirty="0"/>
              <a:t>Describe things as they are or as they are believed to be (mathematically based)</a:t>
            </a:r>
          </a:p>
          <a:p>
            <a:pPr lvl="1"/>
            <a:r>
              <a:rPr lang="en-US" dirty="0"/>
              <a:t>They do not provide a solution but information that may lead to a solution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Simulation</a:t>
            </a:r>
            <a:r>
              <a:rPr lang="en-US" dirty="0"/>
              <a:t> - most common descriptive modeling method (mathematical depiction of systems in a computer environment) </a:t>
            </a:r>
          </a:p>
          <a:p>
            <a:pPr lvl="1"/>
            <a:r>
              <a:rPr lang="en-US" dirty="0"/>
              <a:t>Allows experimentation with the descriptive model of a system</a:t>
            </a:r>
          </a:p>
        </p:txBody>
      </p:sp>
    </p:spTree>
    <p:extLst>
      <p:ext uri="{BB962C8B-B14F-4D97-AF65-F5344CB8AC3E}">
        <p14:creationId xmlns:p14="http://schemas.microsoft.com/office/powerpoint/2010/main" val="1328989864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ST7iJYn43yhkOgzcnGsGa1pQu9GJR__Op-rl6c4-64dAHeXzZs6omJc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16" y="555690"/>
            <a:ext cx="3156284" cy="81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Technologies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76800"/>
          </a:xfrm>
        </p:spPr>
        <p:txBody>
          <a:bodyPr>
            <a:noAutofit/>
          </a:bodyPr>
          <a:lstStyle/>
          <a:p>
            <a:r>
              <a:rPr lang="en-US" sz="2700" dirty="0"/>
              <a:t>Hadoop is an open source framework for storing and analyzing massive amounts of distributed, unstructured data</a:t>
            </a:r>
          </a:p>
          <a:p>
            <a:r>
              <a:rPr lang="en-US" sz="2700" dirty="0"/>
              <a:t>Originally created by Doug Cutting at Yahoo!</a:t>
            </a:r>
          </a:p>
          <a:p>
            <a:r>
              <a:rPr lang="en-US" sz="2700" dirty="0"/>
              <a:t>Hadoop clusters run on inexpensive commodity hardware so projects can scale-out inexpensively</a:t>
            </a:r>
          </a:p>
          <a:p>
            <a:r>
              <a:rPr lang="en-US" sz="2700" dirty="0"/>
              <a:t>Hadoop is now part of Apache Software Foundation</a:t>
            </a:r>
          </a:p>
          <a:p>
            <a:r>
              <a:rPr lang="en-US" sz="2700" dirty="0"/>
              <a:t>Open source - hundreds of contributors continuously improve the core technology</a:t>
            </a:r>
          </a:p>
          <a:p>
            <a:r>
              <a:rPr lang="en-US" sz="2700" dirty="0" err="1">
                <a:solidFill>
                  <a:srgbClr val="F85E08"/>
                </a:solidFill>
              </a:rPr>
              <a:t>MapReduce</a:t>
            </a:r>
            <a:r>
              <a:rPr lang="en-US" sz="2700" dirty="0">
                <a:solidFill>
                  <a:srgbClr val="F85E08"/>
                </a:solidFill>
              </a:rPr>
              <a:t> + Hadoop = Big Data core technology</a:t>
            </a:r>
          </a:p>
        </p:txBody>
      </p:sp>
    </p:spTree>
    <p:extLst>
      <p:ext uri="{BB962C8B-B14F-4D97-AF65-F5344CB8AC3E}">
        <p14:creationId xmlns:p14="http://schemas.microsoft.com/office/powerpoint/2010/main" val="1865162826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ST7iJYn43yhkOgzcnGsGa1pQu9GJR__Op-rl6c4-64dAHeXzZs6omJc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16" y="555690"/>
            <a:ext cx="3156284" cy="81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Technologies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77200" cy="487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85E08"/>
                </a:solidFill>
              </a:rPr>
              <a:t>How Does Hadoop Work?</a:t>
            </a:r>
          </a:p>
          <a:p>
            <a:pPr lvl="1"/>
            <a:r>
              <a:rPr lang="en-US" sz="2200" dirty="0"/>
              <a:t>Access unstructured and semi-structured data (e.g.,  log files, social media feeds, other data sources)</a:t>
            </a:r>
          </a:p>
          <a:p>
            <a:pPr lvl="1"/>
            <a:r>
              <a:rPr lang="en-US" sz="2200" dirty="0"/>
              <a:t>Break the data up into “parts,” which are then loaded into a file system made up of multiple nodes running on commodity hardware using HDFS</a:t>
            </a:r>
          </a:p>
          <a:p>
            <a:pPr lvl="1"/>
            <a:r>
              <a:rPr lang="en-US" sz="2200" dirty="0"/>
              <a:t>Each “part” is replicated multiple times and loaded into the file system for replication and failsafe processing</a:t>
            </a:r>
          </a:p>
          <a:p>
            <a:pPr lvl="1"/>
            <a:r>
              <a:rPr lang="en-US" sz="2200" dirty="0"/>
              <a:t>A node acts as the </a:t>
            </a:r>
            <a:r>
              <a:rPr lang="en-US" sz="2200" dirty="0">
                <a:solidFill>
                  <a:srgbClr val="F85E08"/>
                </a:solidFill>
              </a:rPr>
              <a:t>Facilitator</a:t>
            </a:r>
            <a:r>
              <a:rPr lang="en-US" sz="2200" dirty="0"/>
              <a:t> and another as </a:t>
            </a:r>
            <a:r>
              <a:rPr lang="en-US" sz="2200" dirty="0">
                <a:solidFill>
                  <a:srgbClr val="F85E08"/>
                </a:solidFill>
              </a:rPr>
              <a:t>Job Tracker </a:t>
            </a:r>
          </a:p>
          <a:p>
            <a:pPr lvl="1"/>
            <a:r>
              <a:rPr lang="en-US" sz="2200" dirty="0"/>
              <a:t>Jobs are distributed to the clients, and once completed the results are collected and aggregated using </a:t>
            </a:r>
            <a:r>
              <a:rPr lang="en-US" sz="2200" dirty="0" err="1"/>
              <a:t>MapReduce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2821323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static.com/images?q=tbn:ANd9GcST7iJYn43yhkOgzcnGsGa1pQu9GJR__Op-rl6c4-64dAHeXzZs6omJc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16" y="555690"/>
            <a:ext cx="3156284" cy="81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Technologies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7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85E08"/>
                </a:solidFill>
              </a:rPr>
              <a:t>Hadoop Technical Components</a:t>
            </a:r>
          </a:p>
          <a:p>
            <a:pPr lvl="1"/>
            <a:r>
              <a:rPr lang="en-US" sz="2600" dirty="0"/>
              <a:t>Hadoop Distributed File System (HDFS)</a:t>
            </a:r>
          </a:p>
          <a:p>
            <a:pPr lvl="1"/>
            <a:r>
              <a:rPr lang="en-US" sz="2600" dirty="0"/>
              <a:t>Name Node (primary facilitator)</a:t>
            </a:r>
          </a:p>
          <a:p>
            <a:pPr lvl="1"/>
            <a:r>
              <a:rPr lang="en-US" sz="2600" dirty="0"/>
              <a:t>Secondary Node (backup to Name Node)</a:t>
            </a:r>
          </a:p>
          <a:p>
            <a:pPr lvl="1"/>
            <a:r>
              <a:rPr lang="en-US" sz="2600" dirty="0"/>
              <a:t>Job Tracker</a:t>
            </a:r>
          </a:p>
          <a:p>
            <a:pPr lvl="1"/>
            <a:r>
              <a:rPr lang="en-US" sz="2600" dirty="0"/>
              <a:t>Slave Nodes (the grunts of any Hadoop cluster)</a:t>
            </a:r>
          </a:p>
          <a:p>
            <a:pPr lvl="1"/>
            <a:r>
              <a:rPr lang="en-US" sz="2600" dirty="0"/>
              <a:t>Additionally, Hadoop ecosystem is made-up of a number of complementary sub-projects: </a:t>
            </a:r>
            <a:r>
              <a:rPr lang="en-US" sz="2600" dirty="0" err="1"/>
              <a:t>NoSQL</a:t>
            </a:r>
            <a:r>
              <a:rPr lang="en-US" sz="2600" dirty="0"/>
              <a:t> (Cassandra, </a:t>
            </a:r>
            <a:r>
              <a:rPr lang="en-US" sz="2600" dirty="0" err="1"/>
              <a:t>Hbase</a:t>
            </a:r>
            <a:r>
              <a:rPr lang="en-US" sz="2600" dirty="0"/>
              <a:t>), DW (Hive), …  </a:t>
            </a:r>
          </a:p>
          <a:p>
            <a:pPr lvl="2"/>
            <a:r>
              <a:rPr lang="en-US" sz="2600" dirty="0" err="1"/>
              <a:t>NoSQL</a:t>
            </a:r>
            <a:r>
              <a:rPr lang="en-US" sz="2600" dirty="0"/>
              <a:t> = not only SQL </a:t>
            </a:r>
          </a:p>
        </p:txBody>
      </p:sp>
    </p:spTree>
    <p:extLst>
      <p:ext uri="{BB962C8B-B14F-4D97-AF65-F5344CB8AC3E}">
        <p14:creationId xmlns:p14="http://schemas.microsoft.com/office/powerpoint/2010/main" val="1414971050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Technologies</a:t>
            </a:r>
            <a:br>
              <a:rPr lang="en-US" dirty="0"/>
            </a:br>
            <a:r>
              <a:rPr lang="en-US" dirty="0"/>
              <a:t>Hadoop - Demystifying Facts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76800"/>
          </a:xfrm>
        </p:spPr>
        <p:txBody>
          <a:bodyPr>
            <a:noAutofit/>
          </a:bodyPr>
          <a:lstStyle/>
          <a:p>
            <a:r>
              <a:rPr lang="en-US" sz="2400" dirty="0"/>
              <a:t>Hadoop consists of multiple products</a:t>
            </a:r>
          </a:p>
          <a:p>
            <a:r>
              <a:rPr lang="en-US" sz="2400" dirty="0"/>
              <a:t>Hadoop is open source but available from vendors, too</a:t>
            </a:r>
          </a:p>
          <a:p>
            <a:r>
              <a:rPr lang="en-US" sz="2400" dirty="0"/>
              <a:t>Hadoop is an ecosystem, not a single product</a:t>
            </a:r>
          </a:p>
          <a:p>
            <a:r>
              <a:rPr lang="en-US" sz="2400" dirty="0"/>
              <a:t>HDFS is a file system, not a DBMS</a:t>
            </a:r>
          </a:p>
          <a:p>
            <a:r>
              <a:rPr lang="en-US" sz="2400" dirty="0"/>
              <a:t>Hive resembles SQL but is not standard SQL</a:t>
            </a:r>
          </a:p>
          <a:p>
            <a:r>
              <a:rPr lang="en-US" sz="2400" dirty="0"/>
              <a:t>Hadoop and </a:t>
            </a:r>
            <a:r>
              <a:rPr lang="en-US" sz="2400" dirty="0" err="1"/>
              <a:t>MapReduce</a:t>
            </a:r>
            <a:r>
              <a:rPr lang="en-US" sz="2400" dirty="0"/>
              <a:t> are related but not the same</a:t>
            </a:r>
          </a:p>
          <a:p>
            <a:r>
              <a:rPr lang="en-US" sz="2400" dirty="0" err="1"/>
              <a:t>MapReduce</a:t>
            </a:r>
            <a:r>
              <a:rPr lang="en-US" sz="2400" dirty="0"/>
              <a:t> provides control for analytics, not analytics</a:t>
            </a:r>
          </a:p>
          <a:p>
            <a:r>
              <a:rPr lang="en-US" sz="2400" dirty="0"/>
              <a:t>Hadoop is about data diversity, not just data volume.</a:t>
            </a:r>
          </a:p>
          <a:p>
            <a:r>
              <a:rPr lang="en-US" sz="2400" dirty="0"/>
              <a:t>Hadoop complements a DW; it’s rarely a replacement.</a:t>
            </a:r>
          </a:p>
          <a:p>
            <a:r>
              <a:rPr lang="en-US" sz="2400" dirty="0"/>
              <a:t>Hadoop enables many types of analytics, not just Web analytics.</a:t>
            </a:r>
          </a:p>
        </p:txBody>
      </p:sp>
    </p:spTree>
    <p:extLst>
      <p:ext uri="{BB962C8B-B14F-4D97-AF65-F5344CB8AC3E}">
        <p14:creationId xmlns:p14="http://schemas.microsoft.com/office/powerpoint/2010/main" val="18453047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Scientist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85E08"/>
                </a:solidFill>
              </a:rPr>
              <a:t>“The Sexiest Job of the 21st Century”</a:t>
            </a:r>
          </a:p>
          <a:p>
            <a:pPr marL="0" indent="0" algn="r">
              <a:buNone/>
            </a:pPr>
            <a:r>
              <a:rPr lang="en-US" sz="1800" i="1" dirty="0"/>
              <a:t>Thomas H. Davenport and D. J. </a:t>
            </a:r>
            <a:r>
              <a:rPr lang="en-US" sz="1800" i="1" dirty="0" err="1"/>
              <a:t>Patil</a:t>
            </a:r>
            <a:endParaRPr lang="en-US" sz="1800" i="1" dirty="0"/>
          </a:p>
          <a:p>
            <a:pPr marL="0" indent="0" algn="r">
              <a:buNone/>
            </a:pPr>
            <a:r>
              <a:rPr lang="en-US" sz="1800" i="1" dirty="0"/>
              <a:t>Harvard Business Review, October 2012 </a:t>
            </a:r>
          </a:p>
          <a:p>
            <a:r>
              <a:rPr lang="en-US" sz="3200" dirty="0"/>
              <a:t>Data Scientist = Big Data guru</a:t>
            </a:r>
          </a:p>
          <a:p>
            <a:pPr lvl="1"/>
            <a:r>
              <a:rPr lang="en-US" sz="2800" dirty="0"/>
              <a:t>One with skills to </a:t>
            </a:r>
            <a:r>
              <a:rPr lang="en-US" sz="2800" i="1" dirty="0"/>
              <a:t>investigate </a:t>
            </a:r>
            <a:r>
              <a:rPr lang="en-US" sz="2800" dirty="0"/>
              <a:t>Big Data</a:t>
            </a:r>
          </a:p>
          <a:p>
            <a:r>
              <a:rPr lang="en-US" sz="3200" dirty="0"/>
              <a:t>Very high salaries, very high expectations</a:t>
            </a:r>
          </a:p>
          <a:p>
            <a:r>
              <a:rPr lang="en-US" sz="3200" dirty="0"/>
              <a:t>Where do Data Scientist come from?</a:t>
            </a:r>
          </a:p>
          <a:p>
            <a:pPr lvl="1"/>
            <a:r>
              <a:rPr lang="en-US" sz="2800" dirty="0"/>
              <a:t>M.S./Ph.D. in MIS, CS, IE,… and/or Analytics</a:t>
            </a:r>
          </a:p>
          <a:p>
            <a:pPr lvl="1"/>
            <a:r>
              <a:rPr lang="en-US" sz="2800" dirty="0"/>
              <a:t>There is not a specific degree program for DS! </a:t>
            </a:r>
          </a:p>
          <a:p>
            <a:pPr lvl="1"/>
            <a:r>
              <a:rPr lang="en-US" sz="2800" dirty="0"/>
              <a:t>PE, PML, … DSP (Data </a:t>
            </a:r>
            <a:r>
              <a:rPr lang="en-US" sz="2800" dirty="0" err="1"/>
              <a:t>Sceice</a:t>
            </a:r>
            <a:r>
              <a:rPr lang="en-US" sz="2800" dirty="0"/>
              <a:t> Professional)</a:t>
            </a:r>
          </a:p>
        </p:txBody>
      </p:sp>
    </p:spTree>
    <p:extLst>
      <p:ext uri="{BB962C8B-B14F-4D97-AF65-F5344CB8AC3E}">
        <p14:creationId xmlns:p14="http://schemas.microsoft.com/office/powerpoint/2010/main" val="437256636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That Define a Data Scientist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1519820"/>
            <a:ext cx="4649788" cy="4904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41218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04800"/>
            <a:ext cx="7305675" cy="60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1981200" cy="2133600"/>
          </a:xfrm>
        </p:spPr>
        <p:txBody>
          <a:bodyPr>
            <a:normAutofit/>
          </a:bodyPr>
          <a:lstStyle/>
          <a:p>
            <a:r>
              <a:rPr lang="en-US" sz="3200" dirty="0"/>
              <a:t>A Typical Job Post for Data Scientist</a:t>
            </a:r>
          </a:p>
        </p:txBody>
      </p:sp>
    </p:spTree>
    <p:extLst>
      <p:ext uri="{BB962C8B-B14F-4D97-AF65-F5344CB8AC3E}">
        <p14:creationId xmlns:p14="http://schemas.microsoft.com/office/powerpoint/2010/main" val="1611389174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And Data Warehousing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3200" dirty="0"/>
              <a:t>What is the impact of Big Data on DW?</a:t>
            </a:r>
          </a:p>
          <a:p>
            <a:pPr lvl="1"/>
            <a:r>
              <a:rPr lang="en-US" sz="2400" dirty="0"/>
              <a:t>Big Data and RDBMS do not go nicely together</a:t>
            </a:r>
          </a:p>
          <a:p>
            <a:pPr lvl="1"/>
            <a:r>
              <a:rPr lang="en-US" sz="2400" dirty="0"/>
              <a:t>Will Hadoop replace data warehousing/RDBMS?</a:t>
            </a:r>
          </a:p>
          <a:p>
            <a:r>
              <a:rPr lang="en-US" sz="3200" dirty="0"/>
              <a:t>Use Cases for Hadoop</a:t>
            </a:r>
          </a:p>
          <a:p>
            <a:pPr lvl="1"/>
            <a:r>
              <a:rPr lang="en-US" sz="2400" dirty="0"/>
              <a:t>Hadoop as the repository and refinery</a:t>
            </a:r>
          </a:p>
          <a:p>
            <a:pPr lvl="1"/>
            <a:r>
              <a:rPr lang="en-US" sz="2400" dirty="0"/>
              <a:t>Hadoop as the active archive</a:t>
            </a:r>
          </a:p>
          <a:p>
            <a:r>
              <a:rPr lang="en-US" sz="3200" dirty="0"/>
              <a:t>Use Cases for Data Warehousing</a:t>
            </a:r>
          </a:p>
          <a:p>
            <a:pPr lvl="1"/>
            <a:r>
              <a:rPr lang="en-US" sz="2400" dirty="0"/>
              <a:t>Data warehouse performance</a:t>
            </a:r>
          </a:p>
          <a:p>
            <a:pPr lvl="1"/>
            <a:r>
              <a:rPr lang="en-US" sz="2400" dirty="0"/>
              <a:t>Integrating data that provides business value</a:t>
            </a:r>
          </a:p>
          <a:p>
            <a:pPr lvl="1"/>
            <a:r>
              <a:rPr lang="en-US" sz="2400" dirty="0"/>
              <a:t>Interactive BI tools</a:t>
            </a:r>
          </a:p>
        </p:txBody>
      </p:sp>
    </p:spTree>
    <p:extLst>
      <p:ext uri="{BB962C8B-B14F-4D97-AF65-F5344CB8AC3E}">
        <p14:creationId xmlns:p14="http://schemas.microsoft.com/office/powerpoint/2010/main" val="701575101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versus Data Warehouse</a:t>
            </a:r>
            <a:br>
              <a:rPr lang="en-US" dirty="0"/>
            </a:br>
            <a:r>
              <a:rPr lang="en-US" dirty="0"/>
              <a:t>When to Use Which Platform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15200" cy="482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00477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of Hadoop and DW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76800"/>
          </a:xfrm>
        </p:spPr>
        <p:txBody>
          <a:bodyPr>
            <a:noAutofit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700" dirty="0"/>
              <a:t>Use Hadoop for storing and archiving multi-structured data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700" dirty="0"/>
              <a:t>Use Hadoop for filtering, transforming, and/or consolidating multi-structured data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700" dirty="0"/>
              <a:t>Use Hadoop to analyze large volumes of multi-structured data and publish the analytical results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700" dirty="0"/>
              <a:t>Use a relational DBMS that provides </a:t>
            </a:r>
            <a:r>
              <a:rPr lang="en-US" sz="2700" dirty="0" err="1"/>
              <a:t>MapReduce</a:t>
            </a:r>
            <a:r>
              <a:rPr lang="en-US" sz="2700" dirty="0"/>
              <a:t> capabilities as an investigative computing platform</a:t>
            </a:r>
          </a:p>
          <a:p>
            <a:pPr marL="347663" indent="-347663">
              <a:buFont typeface="+mj-lt"/>
              <a:buAutoNum type="arabicPeriod"/>
            </a:pPr>
            <a:r>
              <a:rPr lang="en-US" sz="2700" dirty="0"/>
              <a:t>Use a front-end query tool to access and analyze data</a:t>
            </a:r>
          </a:p>
          <a:p>
            <a:pPr marL="742950" indent="-742950">
              <a:buFont typeface="+mj-lt"/>
              <a:buAutoNum type="arabicPeriod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91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r>
              <a:rPr lang="en-US" dirty="0"/>
              <a:t>Developing (Generating) Alternatives</a:t>
            </a:r>
          </a:p>
          <a:p>
            <a:pPr lvl="1"/>
            <a:r>
              <a:rPr lang="en-US" dirty="0"/>
              <a:t>In optimization models (such as linear programming), the alternatives may be generated automatically </a:t>
            </a:r>
          </a:p>
          <a:p>
            <a:pPr lvl="1"/>
            <a:r>
              <a:rPr lang="en-US" dirty="0"/>
              <a:t>In most MSS situations, however, it is necessary to generate alternatives manually</a:t>
            </a:r>
          </a:p>
          <a:p>
            <a:pPr lvl="1"/>
            <a:r>
              <a:rPr lang="en-US" dirty="0"/>
              <a:t>Use of GSS helps generate alternatives</a:t>
            </a:r>
          </a:p>
          <a:p>
            <a:r>
              <a:rPr lang="en-US" dirty="0"/>
              <a:t>Measuring/ranking the outcomes </a:t>
            </a:r>
          </a:p>
          <a:p>
            <a:pPr lvl="1"/>
            <a:r>
              <a:rPr lang="en-US" dirty="0"/>
              <a:t>Using the principle of choice</a:t>
            </a:r>
          </a:p>
        </p:txBody>
      </p:sp>
    </p:spTree>
    <p:extLst>
      <p:ext uri="{BB962C8B-B14F-4D97-AF65-F5344CB8AC3E}">
        <p14:creationId xmlns:p14="http://schemas.microsoft.com/office/powerpoint/2010/main" val="160550401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of Hadoop and DW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77" y="1752600"/>
            <a:ext cx="8573223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9654" y="6095647"/>
            <a:ext cx="2104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F85E08"/>
                </a:solidFill>
                <a:effectLst/>
              </a:rPr>
              <a:t>Source: Teradata</a:t>
            </a:r>
            <a:endParaRPr lang="en-US" sz="2000" b="0" i="1" dirty="0">
              <a:solidFill>
                <a:srgbClr val="F85E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2013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Big Data vendor landscape is developing very rapidly</a:t>
            </a:r>
          </a:p>
          <a:p>
            <a:r>
              <a:rPr lang="en-US" sz="3200" dirty="0"/>
              <a:t>A representative list would include</a:t>
            </a:r>
          </a:p>
          <a:p>
            <a:pPr lvl="1"/>
            <a:r>
              <a:rPr lang="en-US" sz="2800" dirty="0" err="1"/>
              <a:t>Cloudera</a:t>
            </a:r>
            <a:r>
              <a:rPr lang="en-US" sz="2800" dirty="0"/>
              <a:t> - cloudera.com</a:t>
            </a:r>
          </a:p>
          <a:p>
            <a:pPr lvl="1"/>
            <a:r>
              <a:rPr lang="en-US" sz="2800" dirty="0" err="1"/>
              <a:t>MapR</a:t>
            </a:r>
            <a:r>
              <a:rPr lang="en-US" sz="2800" dirty="0"/>
              <a:t> – mapr.com</a:t>
            </a:r>
          </a:p>
          <a:p>
            <a:pPr lvl="1"/>
            <a:r>
              <a:rPr lang="en-US" sz="2800" dirty="0" err="1"/>
              <a:t>Hortonworks</a:t>
            </a:r>
            <a:r>
              <a:rPr lang="en-US" sz="2800" dirty="0"/>
              <a:t> - hortonworks.com</a:t>
            </a:r>
          </a:p>
          <a:p>
            <a:pPr lvl="1"/>
            <a:r>
              <a:rPr lang="en-US" sz="2800" dirty="0"/>
              <a:t>Also, IBM (</a:t>
            </a:r>
            <a:r>
              <a:rPr lang="en-US" sz="2800" dirty="0" err="1"/>
              <a:t>Netezza</a:t>
            </a:r>
            <a:r>
              <a:rPr lang="en-US" sz="2800" dirty="0"/>
              <a:t>, </a:t>
            </a:r>
            <a:r>
              <a:rPr lang="en-US" sz="2800" dirty="0" err="1"/>
              <a:t>InfoSphere</a:t>
            </a:r>
            <a:r>
              <a:rPr lang="en-US" sz="2800" dirty="0"/>
              <a:t>), Oracle (</a:t>
            </a:r>
            <a:r>
              <a:rPr lang="en-US" sz="2800" dirty="0" err="1"/>
              <a:t>Exadata</a:t>
            </a:r>
            <a:r>
              <a:rPr lang="en-US" sz="2800" dirty="0"/>
              <a:t>, </a:t>
            </a:r>
            <a:r>
              <a:rPr lang="en-US" sz="2800" dirty="0" err="1"/>
              <a:t>Exalogic</a:t>
            </a:r>
            <a:r>
              <a:rPr lang="en-US" sz="2800" dirty="0"/>
              <a:t>), Microsoft, Amazon, Google,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7075" y="3298371"/>
            <a:ext cx="1834861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85E08"/>
                </a:solidFill>
              </a:rPr>
              <a:t>Software,</a:t>
            </a:r>
          </a:p>
          <a:p>
            <a:r>
              <a:rPr lang="en-US" b="0" dirty="0">
                <a:solidFill>
                  <a:srgbClr val="F85E08"/>
                </a:solidFill>
              </a:rPr>
              <a:t>Hardware,</a:t>
            </a:r>
          </a:p>
          <a:p>
            <a:r>
              <a:rPr lang="en-US" b="0" dirty="0">
                <a:solidFill>
                  <a:srgbClr val="F85E08"/>
                </a:solidFill>
              </a:rPr>
              <a:t>Service, …</a:t>
            </a:r>
          </a:p>
        </p:txBody>
      </p:sp>
    </p:spTree>
    <p:extLst>
      <p:ext uri="{BB962C8B-B14F-4D97-AF65-F5344CB8AC3E}">
        <p14:creationId xmlns:p14="http://schemas.microsoft.com/office/powerpoint/2010/main" val="1348313194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Big Data Vendors </a:t>
            </a:r>
            <a:br>
              <a:rPr lang="en-US" dirty="0"/>
            </a:br>
            <a:r>
              <a:rPr lang="en-US" dirty="0"/>
              <a:t>with Primary Focus on Hadoop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6" y="1600200"/>
            <a:ext cx="7867924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408414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And Stream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76800"/>
          </a:xfrm>
        </p:spPr>
        <p:txBody>
          <a:bodyPr>
            <a:noAutofit/>
          </a:bodyPr>
          <a:lstStyle/>
          <a:p>
            <a:r>
              <a:rPr lang="en-US" sz="2600" dirty="0"/>
              <a:t>Data-in-motion analytics and real-time data analytics</a:t>
            </a:r>
          </a:p>
          <a:p>
            <a:r>
              <a:rPr lang="en-US" sz="2600" dirty="0"/>
              <a:t>One of the </a:t>
            </a:r>
            <a:r>
              <a:rPr lang="en-US" sz="2600" dirty="0" err="1"/>
              <a:t>Vs</a:t>
            </a:r>
            <a:r>
              <a:rPr lang="en-US" sz="2600" dirty="0"/>
              <a:t> in Big Data = Velocity</a:t>
            </a:r>
          </a:p>
          <a:p>
            <a:r>
              <a:rPr lang="en-US" sz="2600" dirty="0"/>
              <a:t>Analytic process of extracting actionable information from continuously flowing/streaming data</a:t>
            </a:r>
          </a:p>
          <a:p>
            <a:r>
              <a:rPr lang="en-US" sz="2600" dirty="0"/>
              <a:t>Why Stream Analytics?</a:t>
            </a:r>
          </a:p>
          <a:p>
            <a:pPr lvl="1"/>
            <a:r>
              <a:rPr lang="en-US" sz="2400" dirty="0"/>
              <a:t>It may not be feasible to store the data</a:t>
            </a:r>
          </a:p>
          <a:p>
            <a:pPr lvl="1"/>
            <a:r>
              <a:rPr lang="en-US" sz="2400" dirty="0"/>
              <a:t>It may loose its value if not processed immediately</a:t>
            </a:r>
          </a:p>
          <a:p>
            <a:pPr lvl="4"/>
            <a:endParaRPr lang="en-US" sz="1600" dirty="0"/>
          </a:p>
          <a:p>
            <a:r>
              <a:rPr lang="en-US" sz="26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 Analytics Versus Perpetual Analytics</a:t>
            </a:r>
          </a:p>
          <a:p>
            <a:pPr lvl="3"/>
            <a:endParaRPr lang="en-US" sz="1400" dirty="0"/>
          </a:p>
          <a:p>
            <a:r>
              <a:rPr lang="en-US" sz="26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Event Processing?</a:t>
            </a:r>
          </a:p>
          <a:p>
            <a:endParaRPr lang="en-US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804961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Analytics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/>
              <a:t>e-Commerce</a:t>
            </a:r>
          </a:p>
          <a:p>
            <a:r>
              <a:rPr lang="en-US" dirty="0"/>
              <a:t>Telecommunication</a:t>
            </a:r>
          </a:p>
          <a:p>
            <a:r>
              <a:rPr lang="en-US" dirty="0"/>
              <a:t>Law Enforcement and Cyber Security</a:t>
            </a:r>
          </a:p>
          <a:p>
            <a:r>
              <a:rPr lang="en-US" dirty="0"/>
              <a:t>Power Industry</a:t>
            </a:r>
          </a:p>
          <a:p>
            <a:r>
              <a:rPr lang="en-US" dirty="0"/>
              <a:t>Financial Services</a:t>
            </a:r>
          </a:p>
          <a:p>
            <a:r>
              <a:rPr lang="en-US" dirty="0"/>
              <a:t>Health Services</a:t>
            </a:r>
          </a:p>
          <a:p>
            <a:r>
              <a:rPr lang="en-US" dirty="0"/>
              <a:t>Government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68" y="3429000"/>
            <a:ext cx="1862632" cy="29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89" y="4005899"/>
            <a:ext cx="1756579" cy="21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59787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649028124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14:</a:t>
            </a:r>
          </a:p>
          <a:p>
            <a:pPr eaLnBrk="1" hangingPunct="1">
              <a:defRPr/>
            </a:pPr>
            <a:r>
              <a:rPr lang="en-US" dirty="0"/>
              <a:t>Business Analytics: Emerging Trends and Future Impacts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89095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Geospatial Analytics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Geocoding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Visual maps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Postal codes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Latitude &amp; Longitude</a:t>
            </a:r>
          </a:p>
          <a:p>
            <a:r>
              <a:rPr lang="en-US" sz="3600" dirty="0"/>
              <a:t>Enables aggregate view of a large geographic area</a:t>
            </a:r>
          </a:p>
          <a:p>
            <a:r>
              <a:rPr lang="en-US" sz="3600" dirty="0"/>
              <a:t>Integrate “where” into customer 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Location-Based Analytics</a:t>
            </a:r>
          </a:p>
        </p:txBody>
      </p:sp>
    </p:spTree>
    <p:extLst>
      <p:ext uri="{BB962C8B-B14F-4D97-AF65-F5344CB8AC3E}">
        <p14:creationId xmlns:p14="http://schemas.microsoft.com/office/powerpoint/2010/main" val="1491703994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Location-Based Analytics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916464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83885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93088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Location-based databases</a:t>
            </a:r>
          </a:p>
          <a:p>
            <a:pPr>
              <a:lnSpc>
                <a:spcPct val="90000"/>
              </a:lnSpc>
            </a:pPr>
            <a:r>
              <a:rPr lang="en-US" dirty="0"/>
              <a:t>Geographic Information System (GIS)</a:t>
            </a:r>
          </a:p>
          <a:p>
            <a:pPr lvl="1"/>
            <a:r>
              <a:rPr lang="en-US" sz="3000" dirty="0"/>
              <a:t>Used to capture, store, analyze, and manage the data linked to a location</a:t>
            </a:r>
          </a:p>
          <a:p>
            <a:pPr lvl="1"/>
            <a:r>
              <a:rPr lang="en-US" sz="3000" dirty="0"/>
              <a:t>Combined with integrated sensor technologies and global positioning systems (GPS)</a:t>
            </a:r>
          </a:p>
          <a:p>
            <a:pPr>
              <a:lnSpc>
                <a:spcPct val="90000"/>
              </a:lnSpc>
            </a:pPr>
            <a:r>
              <a:rPr lang="en-US" dirty="0"/>
              <a:t>Location Intelligence (LI)?</a:t>
            </a:r>
          </a:p>
          <a:p>
            <a:pPr lvl="1"/>
            <a:r>
              <a:rPr lang="en-US" dirty="0"/>
              <a:t>Interactive maps that further drill down to details about any location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Location-Based Analytics</a:t>
            </a:r>
          </a:p>
        </p:txBody>
      </p:sp>
    </p:spTree>
    <p:extLst>
      <p:ext uri="{BB962C8B-B14F-4D97-AF65-F5344CB8AC3E}">
        <p14:creationId xmlns:p14="http://schemas.microsoft.com/office/powerpoint/2010/main" val="12858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r>
              <a:rPr lang="en-US" dirty="0"/>
              <a:t>Risk</a:t>
            </a:r>
          </a:p>
          <a:p>
            <a:pPr lvl="1"/>
            <a:r>
              <a:rPr lang="en-US" dirty="0"/>
              <a:t>Lack of precise knowledge (uncertainty)</a:t>
            </a:r>
          </a:p>
          <a:p>
            <a:pPr lvl="1"/>
            <a:r>
              <a:rPr lang="en-US" dirty="0"/>
              <a:t>Risk can be measured with probability</a:t>
            </a:r>
          </a:p>
          <a:p>
            <a:r>
              <a:rPr lang="en-US" dirty="0"/>
              <a:t>Scenario (what-if case)</a:t>
            </a:r>
          </a:p>
          <a:p>
            <a:pPr lvl="1"/>
            <a:r>
              <a:rPr lang="en-US" dirty="0"/>
              <a:t>A statement of assumptions about the operating environment (variables) of a particular system at a given time </a:t>
            </a:r>
          </a:p>
          <a:p>
            <a:pPr lvl="1"/>
            <a:r>
              <a:rPr lang="en-US" dirty="0"/>
              <a:t>Possible scenarios: best, worst, most likely, average (and custom intervals)</a:t>
            </a:r>
          </a:p>
        </p:txBody>
      </p:sp>
    </p:spTree>
    <p:extLst>
      <p:ext uri="{BB962C8B-B14F-4D97-AF65-F5344CB8AC3E}">
        <p14:creationId xmlns:p14="http://schemas.microsoft.com/office/powerpoint/2010/main" val="3937653420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Retailers – location + demographic details combined with other transactional data can help …  </a:t>
            </a:r>
          </a:p>
          <a:p>
            <a:pPr lvl="1"/>
            <a:r>
              <a:rPr lang="en-US" sz="3000" dirty="0"/>
              <a:t>determine how sales vary by population level </a:t>
            </a:r>
          </a:p>
          <a:p>
            <a:pPr lvl="1"/>
            <a:r>
              <a:rPr lang="en-US" sz="3000" dirty="0"/>
              <a:t>assess locational proximity to other competitors and their offerings</a:t>
            </a:r>
          </a:p>
          <a:p>
            <a:pPr lvl="1"/>
            <a:r>
              <a:rPr lang="en-US" sz="3000" dirty="0"/>
              <a:t>assess the demand variations and efficiency of supply chain operations</a:t>
            </a:r>
          </a:p>
          <a:p>
            <a:pPr lvl="1"/>
            <a:r>
              <a:rPr lang="en-US" sz="3000" dirty="0"/>
              <a:t>analyze customer needs and complaints</a:t>
            </a:r>
          </a:p>
          <a:p>
            <a:pPr lvl="1"/>
            <a:r>
              <a:rPr lang="en-US" sz="3000" dirty="0"/>
              <a:t>better target different customer segments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Location-Based Analytics</a:t>
            </a:r>
          </a:p>
        </p:txBody>
      </p:sp>
    </p:spTree>
    <p:extLst>
      <p:ext uri="{BB962C8B-B14F-4D97-AF65-F5344CB8AC3E}">
        <p14:creationId xmlns:p14="http://schemas.microsoft.com/office/powerpoint/2010/main" val="1975854715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3058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Global Intelligence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U.S. Transportation Command (USTRANSCOM)</a:t>
            </a:r>
            <a:endParaRPr lang="en-US" sz="3100" dirty="0"/>
          </a:p>
          <a:p>
            <a:pPr lvl="2"/>
            <a:r>
              <a:rPr lang="en-US" sz="2400" dirty="0"/>
              <a:t>track the information about the type of aircraft</a:t>
            </a:r>
          </a:p>
          <a:p>
            <a:pPr lvl="2"/>
            <a:r>
              <a:rPr lang="en-US" sz="2400" dirty="0"/>
              <a:t>maintenance history</a:t>
            </a:r>
          </a:p>
          <a:p>
            <a:pPr lvl="2"/>
            <a:r>
              <a:rPr lang="en-US" sz="2400" dirty="0"/>
              <a:t>complete list of crew</a:t>
            </a:r>
          </a:p>
          <a:p>
            <a:pPr lvl="2"/>
            <a:r>
              <a:rPr lang="en-US" sz="2400" dirty="0"/>
              <a:t>equipment and supplies on the aircraft</a:t>
            </a:r>
          </a:p>
          <a:p>
            <a:pPr lvl="2"/>
            <a:r>
              <a:rPr lang="en-US" sz="2400" dirty="0"/>
              <a:t>location of the aircraft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well-informed decisions for global operations</a:t>
            </a:r>
          </a:p>
          <a:p>
            <a:pPr lvl="4"/>
            <a:endParaRPr lang="en-US" dirty="0"/>
          </a:p>
          <a:p>
            <a:pPr>
              <a:lnSpc>
                <a:spcPct val="90000"/>
              </a:lnSpc>
            </a:pPr>
            <a:r>
              <a:rPr lang="en-US" sz="3200" dirty="0"/>
              <a:t>Overlaying weather and environmental data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Teradata, NAVTEQ, Tele Atlas 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Location-Based Analytics</a:t>
            </a:r>
          </a:p>
        </p:txBody>
      </p:sp>
    </p:spTree>
    <p:extLst>
      <p:ext uri="{BB962C8B-B14F-4D97-AF65-F5344CB8AC3E}">
        <p14:creationId xmlns:p14="http://schemas.microsoft.com/office/powerpoint/2010/main" val="1939921009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Geospatial Analytics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Sabre Airline Solutions’ application</a:t>
            </a:r>
          </a:p>
          <a:p>
            <a:pPr lvl="1"/>
            <a:r>
              <a:rPr lang="en-US" dirty="0"/>
              <a:t>Traveler Security</a:t>
            </a:r>
          </a:p>
          <a:p>
            <a:pPr lvl="1"/>
            <a:r>
              <a:rPr lang="en-US" dirty="0"/>
              <a:t>Geospatial-enabled dashboard</a:t>
            </a:r>
          </a:p>
          <a:p>
            <a:pPr lvl="1"/>
            <a:r>
              <a:rPr lang="en-US" dirty="0"/>
              <a:t>Assess risks across global hotspots</a:t>
            </a:r>
          </a:p>
          <a:p>
            <a:pPr lvl="1"/>
            <a:r>
              <a:rPr lang="en-US" dirty="0"/>
              <a:t>Interactive maps</a:t>
            </a:r>
          </a:p>
          <a:p>
            <a:pPr lvl="2"/>
            <a:r>
              <a:rPr lang="en-US" dirty="0"/>
              <a:t>Find current travelers</a:t>
            </a:r>
          </a:p>
          <a:p>
            <a:pPr lvl="2"/>
            <a:r>
              <a:rPr lang="en-US" dirty="0"/>
              <a:t>Respond quickly in the event of any travel disruption</a:t>
            </a:r>
          </a:p>
          <a:p>
            <a:r>
              <a:rPr lang="en-US" dirty="0"/>
              <a:t>Telecommunication companies</a:t>
            </a:r>
          </a:p>
          <a:p>
            <a:pPr lvl="1"/>
            <a:r>
              <a:rPr lang="en-US" dirty="0"/>
              <a:t>Analysis of failed connections</a:t>
            </a:r>
          </a:p>
          <a:p>
            <a:pPr lvl="1"/>
            <a:r>
              <a:rPr lang="en-US" dirty="0"/>
              <a:t>See the Multimedia Exercise, next</a:t>
            </a:r>
          </a:p>
        </p:txBody>
      </p:sp>
    </p:spTree>
    <p:extLst>
      <p:ext uri="{BB962C8B-B14F-4D97-AF65-F5344CB8AC3E}">
        <p14:creationId xmlns:p14="http://schemas.microsoft.com/office/powerpoint/2010/main" val="1495334295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Location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US" sz="3200" dirty="0"/>
              <a:t>Many devices are constantly sending out their location information</a:t>
            </a:r>
          </a:p>
          <a:p>
            <a:pPr lvl="1"/>
            <a:r>
              <a:rPr lang="en-US" sz="2800" dirty="0"/>
              <a:t>Cars, airplanes, ships, mobile phones, cameras, navigation systems, …</a:t>
            </a:r>
          </a:p>
          <a:p>
            <a:pPr lvl="2"/>
            <a:r>
              <a:rPr lang="en-US" sz="2400" dirty="0"/>
              <a:t>GPS, Wi-Fi, RFID, cell tower triangulation</a:t>
            </a:r>
          </a:p>
          <a:p>
            <a:r>
              <a:rPr lang="en-US" sz="3200" dirty="0"/>
              <a:t>Reality mining?</a:t>
            </a:r>
          </a:p>
          <a:p>
            <a:pPr lvl="1"/>
            <a:r>
              <a:rPr lang="en-US" sz="2700" dirty="0"/>
              <a:t>Real-time location information = real-time insight</a:t>
            </a:r>
          </a:p>
          <a:p>
            <a:pPr lvl="1"/>
            <a:r>
              <a:rPr lang="en-US" sz="2700" dirty="0"/>
              <a:t>Path Intelligence (pathintelligence.com)</a:t>
            </a:r>
          </a:p>
          <a:p>
            <a:pPr lvl="2"/>
            <a:r>
              <a:rPr lang="en-US" sz="2400" dirty="0"/>
              <a:t>Footpath – movement patterns within a city or store</a:t>
            </a:r>
          </a:p>
          <a:p>
            <a:pPr lvl="2"/>
            <a:r>
              <a:rPr lang="en-US" sz="2400" dirty="0"/>
              <a:t>How to use such movement information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375224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Location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US" sz="2800" dirty="0"/>
              <a:t>Targeting right customer based on their behavior over geographic locations</a:t>
            </a:r>
          </a:p>
          <a:p>
            <a:r>
              <a:rPr lang="en-US" sz="2800" dirty="0"/>
              <a:t>Example </a:t>
            </a:r>
            <a:r>
              <a:rPr lang="en-US" sz="2800" dirty="0">
                <a:solidFill>
                  <a:srgbClr val="F85E08"/>
                </a:solidFill>
              </a:rPr>
              <a:t>Radii app</a:t>
            </a:r>
          </a:p>
          <a:p>
            <a:pPr lvl="1"/>
            <a:r>
              <a:rPr lang="en-US" sz="2400" dirty="0"/>
              <a:t>Collects information about the user’s favorite locations, habits, interests, spending patterns, …</a:t>
            </a:r>
          </a:p>
          <a:p>
            <a:pPr lvl="1"/>
            <a:r>
              <a:rPr lang="en-US" sz="2400" dirty="0"/>
              <a:t>Radii uses the Gimbal Context Awareness SDK</a:t>
            </a:r>
          </a:p>
          <a:p>
            <a:pPr lvl="1"/>
            <a:r>
              <a:rPr lang="en-US" sz="2400" dirty="0"/>
              <a:t>Combines time + place + duration + action + …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Assigns Location Personality  Recommendation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New members receive 10 “Radii” to spend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Radii can be earned and spent on those locations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For more info, search for radii app on the Internet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0921100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Location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Augmented reality</a:t>
            </a:r>
          </a:p>
          <a:p>
            <a:r>
              <a:rPr lang="en-US" sz="2800" dirty="0">
                <a:solidFill>
                  <a:srgbClr val="F85E08"/>
                </a:solidFill>
              </a:rPr>
              <a:t>Cachetown </a:t>
            </a:r>
            <a:r>
              <a:rPr lang="en-US" sz="2800" dirty="0"/>
              <a:t>- augmented reality-based game</a:t>
            </a:r>
          </a:p>
          <a:p>
            <a:pPr lvl="1"/>
            <a:r>
              <a:rPr lang="en-US" sz="2400" dirty="0"/>
              <a:t>Encourage users to claim offers from select geographic locations</a:t>
            </a:r>
          </a:p>
          <a:p>
            <a:pPr lvl="1"/>
            <a:r>
              <a:rPr lang="en-US" sz="2400" dirty="0"/>
              <a:t>User can start anywhere in a city and follow markers on the Cachetown app to reach a coupon, discount, or offer from a business</a:t>
            </a:r>
          </a:p>
          <a:p>
            <a:pPr lvl="1"/>
            <a:r>
              <a:rPr lang="en-US" sz="2400" dirty="0"/>
              <a:t>User can point a phone’s camera toward the virtual item through the Cachetown app to claim it</a:t>
            </a:r>
          </a:p>
          <a:p>
            <a:pPr lvl="1"/>
            <a:r>
              <a:rPr lang="en-US" sz="2400" dirty="0"/>
              <a:t>Claims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free good/discount/offer from a nearby business</a:t>
            </a:r>
          </a:p>
          <a:p>
            <a:pPr lvl="1"/>
            <a:r>
              <a:rPr lang="en-US" sz="2400" dirty="0"/>
              <a:t>For more info, go to cachetown.com/press</a:t>
            </a:r>
          </a:p>
        </p:txBody>
      </p:sp>
    </p:spTree>
    <p:extLst>
      <p:ext uri="{BB962C8B-B14F-4D97-AF65-F5344CB8AC3E}">
        <p14:creationId xmlns:p14="http://schemas.microsoft.com/office/powerpoint/2010/main" val="1638010038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Explosive growth of the apps industry</a:t>
            </a:r>
          </a:p>
          <a:p>
            <a:pPr lvl="1"/>
            <a:r>
              <a:rPr lang="en-US" sz="2800" dirty="0"/>
              <a:t>iOS, Android, Windows, Blackberry, Amazon, …</a:t>
            </a:r>
          </a:p>
          <a:p>
            <a:pPr lvl="1"/>
            <a:r>
              <a:rPr lang="en-US" sz="2800" dirty="0"/>
              <a:t>Directly used by consumers (not businesses)</a:t>
            </a:r>
          </a:p>
          <a:p>
            <a:pPr lvl="1"/>
            <a:r>
              <a:rPr lang="en-US" sz="2800" dirty="0"/>
              <a:t>Enabling consumers to become more efficient</a:t>
            </a:r>
          </a:p>
          <a:p>
            <a:pPr lvl="1"/>
            <a:r>
              <a:rPr lang="en-US" sz="2800" dirty="0"/>
              <a:t>Interesting Examples</a:t>
            </a:r>
          </a:p>
          <a:p>
            <a:pPr lvl="2"/>
            <a:r>
              <a:rPr lang="en-US" sz="2400" dirty="0"/>
              <a:t>CabSense – finding a taxi in New York City</a:t>
            </a:r>
          </a:p>
          <a:p>
            <a:pPr lvl="3"/>
            <a:r>
              <a:rPr lang="en-US" sz="2000" dirty="0"/>
              <a:t>Rating of street corners; interactive maps, …</a:t>
            </a:r>
          </a:p>
          <a:p>
            <a:pPr lvl="2"/>
            <a:r>
              <a:rPr lang="en-US" sz="2400" dirty="0"/>
              <a:t>ParkPGH – finding a parking spot</a:t>
            </a:r>
          </a:p>
          <a:p>
            <a:pPr lvl="3"/>
            <a:r>
              <a:rPr lang="en-US" sz="2000" dirty="0"/>
              <a:t>Downtown Pittsburgh, Pennsylvania</a:t>
            </a:r>
          </a:p>
          <a:p>
            <a:pPr lvl="3"/>
            <a:r>
              <a:rPr lang="en-US" sz="2000" dirty="0"/>
              <a:t>For a related example, see Application Case 14.3, next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Applications </a:t>
            </a:r>
            <a:br>
              <a:rPr lang="en-US" dirty="0"/>
            </a:br>
            <a:r>
              <a:rPr lang="en-US" dirty="0"/>
              <a:t>for Consumers</a:t>
            </a:r>
          </a:p>
        </p:txBody>
      </p:sp>
    </p:spTree>
    <p:extLst>
      <p:ext uri="{BB962C8B-B14F-4D97-AF65-F5344CB8AC3E}">
        <p14:creationId xmlns:p14="http://schemas.microsoft.com/office/powerpoint/2010/main" val="1441837773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People rely on recommendations by others</a:t>
            </a:r>
          </a:p>
          <a:p>
            <a:pPr lvl="1"/>
            <a:r>
              <a:rPr lang="en-US" sz="2800" dirty="0"/>
              <a:t>Success for retailer line Amazon.com</a:t>
            </a:r>
          </a:p>
          <a:p>
            <a:r>
              <a:rPr lang="en-US" sz="3200" dirty="0"/>
              <a:t>Recommender systems</a:t>
            </a:r>
          </a:p>
          <a:p>
            <a:pPr lvl="1"/>
            <a:r>
              <a:rPr lang="en-US" sz="2800" dirty="0"/>
              <a:t>Web-based information filtering system that takes the inputs from users and then aggregates the inputs to provide recommendations for other users in their product or service selection choices</a:t>
            </a:r>
          </a:p>
          <a:p>
            <a:r>
              <a:rPr lang="en-US" sz="3200" dirty="0"/>
              <a:t>Data </a:t>
            </a:r>
          </a:p>
          <a:p>
            <a:pPr lvl="1"/>
            <a:r>
              <a:rPr lang="en-US" sz="2800" dirty="0"/>
              <a:t>Structured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ratings/rankings</a:t>
            </a:r>
          </a:p>
          <a:p>
            <a:pPr lvl="1"/>
            <a:r>
              <a:rPr lang="en-US" sz="2800" dirty="0"/>
              <a:t>Unstructured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textual comments</a:t>
            </a:r>
          </a:p>
        </p:txBody>
      </p:sp>
    </p:spTree>
    <p:extLst>
      <p:ext uri="{BB962C8B-B14F-4D97-AF65-F5344CB8AC3E}">
        <p14:creationId xmlns:p14="http://schemas.microsoft.com/office/powerpoint/2010/main" val="761978063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Two main approaches for recommendation systems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85E08"/>
                </a:solidFill>
              </a:rPr>
              <a:t>Collaborative filtering</a:t>
            </a:r>
          </a:p>
          <a:p>
            <a:pPr marL="1022350" lvl="2" indent="-457200"/>
            <a:r>
              <a:rPr lang="en-US" sz="2000" dirty="0"/>
              <a:t>Based on previous users’ purchase/view/rating data</a:t>
            </a:r>
          </a:p>
          <a:p>
            <a:pPr marL="1022350" lvl="2" indent="-457200"/>
            <a:r>
              <a:rPr lang="en-US" sz="2000" dirty="0"/>
              <a:t>Collectively deriving </a:t>
            </a:r>
            <a:r>
              <a:rPr lang="en-US" sz="2000" b="1" dirty="0"/>
              <a:t>user </a:t>
            </a:r>
            <a:r>
              <a:rPr lang="en-US" sz="2000" b="1" dirty="0">
                <a:sym typeface="Wingdings"/>
              </a:rPr>
              <a:t>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/>
              <a:t>item </a:t>
            </a:r>
            <a:r>
              <a:rPr lang="en-US" sz="2000" dirty="0"/>
              <a:t>profiling</a:t>
            </a:r>
          </a:p>
          <a:p>
            <a:pPr marL="1022350" lvl="2" indent="-457200"/>
            <a:r>
              <a:rPr lang="en-US" sz="2000" dirty="0"/>
              <a:t>Use this knowledge for item recommendations</a:t>
            </a:r>
          </a:p>
          <a:p>
            <a:pPr marL="1022350" lvl="2" indent="-457200"/>
            <a:r>
              <a:rPr lang="en-US" sz="2000" dirty="0"/>
              <a:t>Techniques include user-item rating matrix, kNN, correlation, …</a:t>
            </a:r>
          </a:p>
          <a:p>
            <a:pPr marL="1022350" lvl="2" indent="-457200"/>
            <a:r>
              <a:rPr lang="en-US" sz="2000" dirty="0"/>
              <a:t>Disadvantage – requires huge amount of historic data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85E08"/>
                </a:solidFill>
              </a:rPr>
              <a:t>Content filtering</a:t>
            </a:r>
          </a:p>
          <a:p>
            <a:pPr marL="1022350" lvl="2" indent="-457200"/>
            <a:r>
              <a:rPr lang="en-US" sz="2000" dirty="0"/>
              <a:t>Based on specifications/characteristics of items (not just ratings)</a:t>
            </a:r>
          </a:p>
          <a:p>
            <a:pPr marL="1022350" lvl="2" indent="-457200"/>
            <a:r>
              <a:rPr lang="en-US" sz="2000" dirty="0"/>
              <a:t>First, characteristics of an item are profiled, and then the content-based individual user profiles are built</a:t>
            </a:r>
          </a:p>
          <a:p>
            <a:pPr marL="1022350" lvl="2" indent="-457200"/>
            <a:r>
              <a:rPr lang="en-US" sz="2000" dirty="0"/>
              <a:t>Recommendations are made if there are similarities found in the item characteristics</a:t>
            </a:r>
          </a:p>
          <a:p>
            <a:pPr marL="1022350" lvl="2" indent="-457200"/>
            <a:r>
              <a:rPr lang="en-US" sz="2000" dirty="0"/>
              <a:t>Techniques include decision trees, ANN, Bayesian classifiers</a:t>
            </a:r>
          </a:p>
        </p:txBody>
      </p:sp>
    </p:spTree>
    <p:extLst>
      <p:ext uri="{BB962C8B-B14F-4D97-AF65-F5344CB8AC3E}">
        <p14:creationId xmlns:p14="http://schemas.microsoft.com/office/powerpoint/2010/main" val="1120317780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2.0 Revolution </a:t>
            </a:r>
            <a:br>
              <a:rPr lang="en-US" dirty="0"/>
            </a:br>
            <a:r>
              <a:rPr lang="en-US" dirty="0"/>
              <a:t>and Online Social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Web 2.0?</a:t>
            </a:r>
          </a:p>
          <a:p>
            <a:pPr lvl="1"/>
            <a:r>
              <a:rPr lang="en-US" sz="2800" dirty="0"/>
              <a:t>Advanced Web - blogs, wikis, RSS, mashups, user-generated content, and social networks</a:t>
            </a:r>
          </a:p>
          <a:p>
            <a:pPr lvl="1"/>
            <a:r>
              <a:rPr lang="en-US" sz="2800" dirty="0"/>
              <a:t>Objective – enhance creativity, information sharing, and collaboration</a:t>
            </a:r>
          </a:p>
          <a:p>
            <a:pPr lvl="1"/>
            <a:r>
              <a:rPr lang="en-US" sz="2800" dirty="0"/>
              <a:t>Changing the Web from passive to active</a:t>
            </a:r>
          </a:p>
          <a:p>
            <a:pPr lvl="2"/>
            <a:r>
              <a:rPr lang="en-US" sz="2400" dirty="0"/>
              <a:t>Consumer is the one that creates the content</a:t>
            </a:r>
          </a:p>
          <a:p>
            <a:pPr lvl="1"/>
            <a:r>
              <a:rPr lang="en-US" sz="2800" dirty="0"/>
              <a:t>Redefining what is on the Web as well as how it works</a:t>
            </a:r>
          </a:p>
          <a:p>
            <a:pPr lvl="1"/>
            <a:r>
              <a:rPr lang="en-US" sz="2800" dirty="0"/>
              <a:t>Companies are adopting and benefiting from it</a:t>
            </a:r>
          </a:p>
        </p:txBody>
      </p:sp>
    </p:spTree>
    <p:extLst>
      <p:ext uri="{BB962C8B-B14F-4D97-AF65-F5344CB8AC3E}">
        <p14:creationId xmlns:p14="http://schemas.microsoft.com/office/powerpoint/2010/main" val="44311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Choice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800600"/>
          </a:xfrm>
        </p:spPr>
        <p:txBody>
          <a:bodyPr/>
          <a:lstStyle/>
          <a:p>
            <a:r>
              <a:rPr lang="en-US" sz="2800" dirty="0"/>
              <a:t>The actual decision and the commitment to follow a certain course of action are made here</a:t>
            </a:r>
          </a:p>
          <a:p>
            <a:r>
              <a:rPr lang="en-US" sz="2800" dirty="0"/>
              <a:t>The boundary between the design and choice is often unclear (partially overlapping phases)</a:t>
            </a:r>
          </a:p>
          <a:p>
            <a:pPr lvl="1"/>
            <a:r>
              <a:rPr lang="en-US" sz="2400" dirty="0"/>
              <a:t>Generate alternatives while performing evaluations</a:t>
            </a:r>
          </a:p>
          <a:p>
            <a:r>
              <a:rPr lang="en-US" sz="2800" dirty="0"/>
              <a:t>Includes the </a:t>
            </a:r>
            <a:r>
              <a:rPr lang="en-US" sz="2800" dirty="0">
                <a:solidFill>
                  <a:srgbClr val="FF3300"/>
                </a:solidFill>
              </a:rPr>
              <a:t>search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3300"/>
                </a:solidFill>
              </a:rPr>
              <a:t>evaluation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FF3300"/>
                </a:solidFill>
              </a:rPr>
              <a:t>recommendation</a:t>
            </a:r>
            <a:r>
              <a:rPr lang="en-US" sz="2800" dirty="0"/>
              <a:t> of an appropriate solution to the model</a:t>
            </a:r>
          </a:p>
          <a:p>
            <a:r>
              <a:rPr lang="en-US" sz="2800" dirty="0"/>
              <a:t>Solving the model versus solving the problem!</a:t>
            </a:r>
          </a:p>
        </p:txBody>
      </p:sp>
    </p:spTree>
    <p:extLst>
      <p:ext uri="{BB962C8B-B14F-4D97-AF65-F5344CB8AC3E}">
        <p14:creationId xmlns:p14="http://schemas.microsoft.com/office/powerpoint/2010/main" val="3254976532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Characteristics of Web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Allows tapping into the collective intelligence of users</a:t>
            </a:r>
          </a:p>
          <a:p>
            <a:r>
              <a:rPr lang="en-US" sz="2400" dirty="0"/>
              <a:t>Data is made available in new or never-intended ways </a:t>
            </a:r>
          </a:p>
          <a:p>
            <a:r>
              <a:rPr lang="en-US" sz="2400" dirty="0"/>
              <a:t>Relies on user-generated/user-controlled content/data</a:t>
            </a:r>
          </a:p>
          <a:p>
            <a:r>
              <a:rPr lang="en-US" sz="2400" dirty="0"/>
              <a:t>Lightweight programming tools for wider access</a:t>
            </a:r>
          </a:p>
          <a:p>
            <a:r>
              <a:rPr lang="en-US" sz="2400" dirty="0"/>
              <a:t>The virtual elimination of software-upgrade cycles </a:t>
            </a:r>
          </a:p>
          <a:p>
            <a:r>
              <a:rPr lang="en-US" sz="2400" dirty="0"/>
              <a:t>Users can access applications entirely through a browser</a:t>
            </a:r>
          </a:p>
          <a:p>
            <a:r>
              <a:rPr lang="en-US" sz="2400" dirty="0"/>
              <a:t>An architecture of participation and digital democracy </a:t>
            </a:r>
          </a:p>
          <a:p>
            <a:r>
              <a:rPr lang="en-US" sz="2400" dirty="0"/>
              <a:t>A major emphasis is on social networks and computing</a:t>
            </a:r>
          </a:p>
          <a:p>
            <a:r>
              <a:rPr lang="en-US" sz="2400" dirty="0"/>
              <a:t>Strong support for information sharing and collaboration</a:t>
            </a:r>
          </a:p>
          <a:p>
            <a:r>
              <a:rPr lang="en-US" sz="2400" dirty="0"/>
              <a:t>Fosters rapid and continuous creation of new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1715114286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1534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/>
              <a:t>Social networking gives people the power to share, making the world open/connected</a:t>
            </a:r>
          </a:p>
          <a:p>
            <a:pPr lvl="1"/>
            <a:r>
              <a:rPr lang="en-US" sz="3000" dirty="0"/>
              <a:t>Facebook, LinkedIn, Google+, Orkut, … </a:t>
            </a:r>
          </a:p>
          <a:p>
            <a:pPr lvl="1"/>
            <a:r>
              <a:rPr lang="en-US" sz="3000" dirty="0"/>
              <a:t>Wikipedia, YouTube, …</a:t>
            </a:r>
          </a:p>
          <a:p>
            <a:r>
              <a:rPr lang="en-US" sz="3500" dirty="0">
                <a:solidFill>
                  <a:srgbClr val="F85E08"/>
                </a:solidFill>
              </a:rPr>
              <a:t>A social network </a:t>
            </a:r>
            <a:r>
              <a:rPr lang="en-US" sz="3500" dirty="0"/>
              <a:t>is a place where people create their own space, or homepage, on which they write blogs (Web logs); post pictures, videos, or music; share ideas; and link to other Web locations they find interesting</a:t>
            </a:r>
          </a:p>
          <a:p>
            <a:r>
              <a:rPr lang="en-US" sz="3500" dirty="0"/>
              <a:t>Mobile social networking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2811121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Enhancing marketing and sales in public social networks</a:t>
            </a:r>
          </a:p>
          <a:p>
            <a:r>
              <a:rPr lang="en-US" sz="3200" dirty="0"/>
              <a:t>Using Twitter to Get a Pulse of </a:t>
            </a:r>
            <a:r>
              <a:rPr lang="en-US" dirty="0"/>
              <a:t>t</a:t>
            </a:r>
            <a:r>
              <a:rPr lang="en-US" sz="3200" dirty="0"/>
              <a:t>he Market</a:t>
            </a:r>
          </a:p>
          <a:p>
            <a:pPr lvl="1"/>
            <a:r>
              <a:rPr lang="en-US" sz="2800" dirty="0"/>
              <a:t>Listening to the public for opinions/sentiments</a:t>
            </a:r>
          </a:p>
          <a:p>
            <a:pPr lvl="1"/>
            <a:r>
              <a:rPr lang="en-US" sz="2800" dirty="0"/>
              <a:t>Product/service brand management</a:t>
            </a:r>
          </a:p>
          <a:p>
            <a:pPr lvl="1"/>
            <a:r>
              <a:rPr lang="en-US" sz="2800" dirty="0"/>
              <a:t>Text mining, sentiment analysis</a:t>
            </a:r>
          </a:p>
          <a:p>
            <a:pPr lvl="1"/>
            <a:r>
              <a:rPr lang="en-US" sz="2800" dirty="0"/>
              <a:t>How – built in-house or outsource</a:t>
            </a:r>
          </a:p>
          <a:p>
            <a:pPr lvl="2"/>
            <a:r>
              <a:rPr lang="en-US" dirty="0"/>
              <a:t>reputation.com</a:t>
            </a:r>
          </a:p>
          <a:p>
            <a:r>
              <a:rPr lang="en-US" sz="3200" dirty="0"/>
              <a:t>Share content in a messaging ecosystem</a:t>
            </a:r>
          </a:p>
          <a:p>
            <a:pPr lvl="1"/>
            <a:r>
              <a:rPr lang="en-US" sz="2800" dirty="0"/>
              <a:t>WhatsApp, Draw Something, SnapChat, …</a:t>
            </a:r>
            <a:endParaRPr lang="en-US" sz="3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r>
              <a:rPr lang="en-US" dirty="0"/>
              <a:t>Social Networks - Implications of Business and Enterprise</a:t>
            </a:r>
          </a:p>
        </p:txBody>
      </p:sp>
    </p:spTree>
    <p:extLst>
      <p:ext uri="{BB962C8B-B14F-4D97-AF65-F5344CB8AC3E}">
        <p14:creationId xmlns:p14="http://schemas.microsoft.com/office/powerpoint/2010/main" val="1273856881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and 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style of computing in which dynamically scalable and often virtualized resources are provided over the Internet. </a:t>
            </a:r>
          </a:p>
          <a:p>
            <a:r>
              <a:rPr lang="en-US" sz="2800" dirty="0"/>
              <a:t>Users need not have knowledge of, experience in, or control over the technology infrastructures in the cloud that supports them.</a:t>
            </a:r>
          </a:p>
          <a:p>
            <a:r>
              <a:rPr lang="en-US" sz="2800" dirty="0"/>
              <a:t>Cloud computing = utility computing, application service provider grid computing, on-demand computing, software-as-a-service (SaaS), …</a:t>
            </a:r>
          </a:p>
          <a:p>
            <a:pPr lvl="1"/>
            <a:r>
              <a:rPr lang="en-US" sz="2400" dirty="0"/>
              <a:t>Cloud = Internet</a:t>
            </a:r>
          </a:p>
          <a:p>
            <a:pPr lvl="1"/>
            <a:r>
              <a:rPr lang="en-US" sz="2400" dirty="0"/>
              <a:t>Related “-as-a-services”: infrastructure-as-a-service (IaaS), platforms-as-a-service (PaaS)</a:t>
            </a:r>
          </a:p>
        </p:txBody>
      </p:sp>
    </p:spTree>
    <p:extLst>
      <p:ext uri="{BB962C8B-B14F-4D97-AF65-F5344CB8AC3E}">
        <p14:creationId xmlns:p14="http://schemas.microsoft.com/office/powerpoint/2010/main" val="1448122024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Web-based email </a:t>
            </a:r>
            <a:r>
              <a:rPr lang="en-US" sz="2800" dirty="0">
                <a:sym typeface="Wingdings" panose="05000000000000000000" pitchFamily="2" charset="2"/>
              </a:rPr>
              <a:t> cloud computing application</a:t>
            </a:r>
            <a:endParaRPr lang="en-US" sz="2800" dirty="0"/>
          </a:p>
          <a:p>
            <a:pPr lvl="1"/>
            <a:r>
              <a:rPr lang="en-US" sz="2600" dirty="0"/>
              <a:t>Stores the data (e-mail messages) </a:t>
            </a:r>
          </a:p>
          <a:p>
            <a:pPr lvl="1"/>
            <a:r>
              <a:rPr lang="en-US" sz="2600" dirty="0"/>
              <a:t>Stores the software (e-mail programs)</a:t>
            </a:r>
          </a:p>
          <a:p>
            <a:pPr lvl="1"/>
            <a:r>
              <a:rPr lang="en-US" sz="2600" dirty="0"/>
              <a:t>Centralized hardware/software/infrastructure</a:t>
            </a:r>
          </a:p>
          <a:p>
            <a:pPr lvl="1"/>
            <a:r>
              <a:rPr lang="en-US" sz="2600" dirty="0"/>
              <a:t>Centralized updates/upgrades</a:t>
            </a:r>
          </a:p>
          <a:p>
            <a:pPr lvl="1"/>
            <a:r>
              <a:rPr lang="en-US" sz="2600" dirty="0"/>
              <a:t>Access from anywhere via a Web browser</a:t>
            </a:r>
          </a:p>
          <a:p>
            <a:pPr lvl="1"/>
            <a:r>
              <a:rPr lang="en-US" sz="2600" dirty="0"/>
              <a:t>e.g., Gmail</a:t>
            </a:r>
          </a:p>
          <a:p>
            <a:r>
              <a:rPr lang="en-US" sz="2800" dirty="0"/>
              <a:t>Web-based general application = cloud application</a:t>
            </a:r>
          </a:p>
          <a:p>
            <a:pPr lvl="1"/>
            <a:r>
              <a:rPr lang="en-US" sz="2600" dirty="0"/>
              <a:t>Google Docs, Google Spreadsheets, Google Drive,…</a:t>
            </a:r>
          </a:p>
          <a:p>
            <a:pPr lvl="1"/>
            <a:r>
              <a:rPr lang="en-US" sz="2600" dirty="0"/>
              <a:t>Amazon.com’s Web Services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685917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Cloud computing </a:t>
            </a:r>
            <a:r>
              <a:rPr lang="en-US" dirty="0"/>
              <a:t>is</a:t>
            </a:r>
            <a:r>
              <a:rPr lang="en-US" sz="3200" dirty="0"/>
              <a:t> used in</a:t>
            </a:r>
          </a:p>
          <a:p>
            <a:pPr lvl="1"/>
            <a:r>
              <a:rPr lang="en-US" sz="2800" dirty="0"/>
              <a:t>e-commerce, BI, CRM, SCM, …</a:t>
            </a:r>
          </a:p>
          <a:p>
            <a:r>
              <a:rPr lang="en-US" sz="3200" dirty="0"/>
              <a:t>Business model</a:t>
            </a:r>
          </a:p>
          <a:p>
            <a:pPr lvl="1"/>
            <a:r>
              <a:rPr lang="en-US" sz="2800" dirty="0"/>
              <a:t>Pay-per-use</a:t>
            </a:r>
          </a:p>
          <a:p>
            <a:pPr lvl="1"/>
            <a:r>
              <a:rPr lang="en-US" sz="2800" dirty="0"/>
              <a:t>Subscribe/pay-as-you-go</a:t>
            </a:r>
          </a:p>
          <a:p>
            <a:r>
              <a:rPr lang="en-US" sz="2800" dirty="0"/>
              <a:t>Companies that offer cloud-computing services</a:t>
            </a:r>
          </a:p>
          <a:p>
            <a:pPr lvl="1"/>
            <a:r>
              <a:rPr lang="en-US" sz="2400" dirty="0"/>
              <a:t>Google, Yahoo!, Salesforce.com</a:t>
            </a:r>
          </a:p>
          <a:p>
            <a:pPr lvl="1"/>
            <a:r>
              <a:rPr lang="en-US" sz="2400" dirty="0"/>
              <a:t>IBM, Microsoft (Azure)</a:t>
            </a:r>
          </a:p>
          <a:p>
            <a:pPr lvl="1"/>
            <a:r>
              <a:rPr lang="en-US" sz="2400" dirty="0"/>
              <a:t>Sun Microsystems/Oracle</a:t>
            </a:r>
          </a:p>
        </p:txBody>
      </p:sp>
    </p:spTree>
    <p:extLst>
      <p:ext uri="{BB962C8B-B14F-4D97-AF65-F5344CB8AC3E}">
        <p14:creationId xmlns:p14="http://schemas.microsoft.com/office/powerpoint/2010/main" val="2143972727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and 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Cloud-based data warehouse</a:t>
            </a:r>
          </a:p>
          <a:p>
            <a:pPr lvl="1"/>
            <a:r>
              <a:rPr lang="it-IT" sz="2800" dirty="0"/>
              <a:t>1010data, LogiXML, Lucid Era</a:t>
            </a:r>
            <a:endParaRPr lang="en-US" sz="2800" dirty="0"/>
          </a:p>
          <a:p>
            <a:r>
              <a:rPr lang="en-US" sz="3200" dirty="0"/>
              <a:t>Cloud-based ERP+DW+BI</a:t>
            </a:r>
          </a:p>
          <a:p>
            <a:pPr lvl="1"/>
            <a:r>
              <a:rPr lang="en-US" sz="2800" dirty="0"/>
              <a:t>SAP, Oracle</a:t>
            </a:r>
          </a:p>
          <a:p>
            <a:pPr lvl="3"/>
            <a:endParaRPr lang="en-US" sz="2000" dirty="0"/>
          </a:p>
          <a:p>
            <a:r>
              <a:rPr lang="en-US" sz="3200" dirty="0"/>
              <a:t>Elastra and Rightscale</a:t>
            </a:r>
          </a:p>
          <a:p>
            <a:r>
              <a:rPr lang="en-US" sz="3200" dirty="0"/>
              <a:t>Amazon.com and Go Grid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477000" y="1752600"/>
            <a:ext cx="381000" cy="1981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8577" y="2209800"/>
            <a:ext cx="1122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0" dirty="0">
                <a:solidFill>
                  <a:srgbClr val="FF3300"/>
                </a:solidFill>
                <a:effectLst/>
              </a:rPr>
              <a:t>SaaS</a:t>
            </a:r>
          </a:p>
          <a:p>
            <a:pPr algn="l"/>
            <a:r>
              <a:rPr lang="en-US" sz="3200" b="0" dirty="0">
                <a:solidFill>
                  <a:srgbClr val="FF3300"/>
                </a:solidFill>
                <a:effectLst/>
              </a:rPr>
              <a:t>DaaS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477000" y="3886200"/>
            <a:ext cx="381000" cy="153441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6052" y="3875782"/>
            <a:ext cx="1419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0" dirty="0">
                <a:solidFill>
                  <a:srgbClr val="FF3300"/>
                </a:solidFill>
                <a:effectLst/>
              </a:rPr>
              <a:t>SaaS</a:t>
            </a:r>
          </a:p>
          <a:p>
            <a:pPr algn="l"/>
            <a:r>
              <a:rPr lang="en-US" sz="3200" b="0" dirty="0">
                <a:solidFill>
                  <a:srgbClr val="FF3300"/>
                </a:solidFill>
                <a:effectLst/>
              </a:rPr>
              <a:t>DaaS</a:t>
            </a:r>
          </a:p>
          <a:p>
            <a:pPr algn="l"/>
            <a:r>
              <a:rPr lang="en-US" sz="3200" b="0" dirty="0">
                <a:solidFill>
                  <a:srgbClr val="FF3300"/>
                </a:solidFill>
                <a:effectLst/>
              </a:rPr>
              <a:t>+ IaaS</a:t>
            </a:r>
          </a:p>
        </p:txBody>
      </p:sp>
    </p:spTree>
    <p:extLst>
      <p:ext uri="{BB962C8B-B14F-4D97-AF65-F5344CB8AC3E}">
        <p14:creationId xmlns:p14="http://schemas.microsoft.com/office/powerpoint/2010/main" val="1121509676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and </a:t>
            </a:r>
            <a:br>
              <a:rPr lang="en-US" dirty="0"/>
            </a:br>
            <a:r>
              <a:rPr lang="en-US" dirty="0"/>
              <a:t>Service-Oriented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Service-oriented thinking is one of the fastest-growing paradigms today</a:t>
            </a:r>
          </a:p>
          <a:p>
            <a:r>
              <a:rPr lang="en-US" sz="3200" dirty="0"/>
              <a:t>Toward building agile data, information, and analytics capabilities as services</a:t>
            </a:r>
          </a:p>
          <a:p>
            <a:r>
              <a:rPr lang="en-US" sz="3200" dirty="0"/>
              <a:t>Service orientation + DSS/BI</a:t>
            </a:r>
          </a:p>
          <a:p>
            <a:r>
              <a:rPr lang="en-US" sz="3200" dirty="0"/>
              <a:t>Component-based service orientation fosters</a:t>
            </a:r>
          </a:p>
          <a:p>
            <a:pPr lvl="1"/>
            <a:r>
              <a:rPr lang="en-US" sz="2800" dirty="0"/>
              <a:t>Reusability, Substitutability, Extensibility, Scalability, Customizability, Reliability, Low Cost of Ownership, Economy of Scale,…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9154813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Service-Oriented DSS/BI</a:t>
            </a:r>
          </a:p>
        </p:txBody>
      </p:sp>
      <p:pic>
        <p:nvPicPr>
          <p:cNvPr id="1026" name="Picture 1" descr="Full-size image (86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543800" cy="474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19730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 of </a:t>
            </a:r>
            <a:br>
              <a:rPr lang="en-US" dirty="0"/>
            </a:br>
            <a:r>
              <a:rPr lang="en-US" dirty="0"/>
              <a:t>Service-Oriented DSS/BI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Data-as-a-Service (DaaS)</a:t>
            </a:r>
          </a:p>
          <a:p>
            <a:pPr lvl="1"/>
            <a:r>
              <a:rPr lang="en-US" sz="2800" dirty="0"/>
              <a:t>Accessing data “where it lives”</a:t>
            </a:r>
          </a:p>
          <a:p>
            <a:pPr lvl="1"/>
            <a:r>
              <a:rPr lang="en-US" sz="2800" dirty="0"/>
              <a:t>Enriching data quality with centralization</a:t>
            </a:r>
          </a:p>
          <a:p>
            <a:pPr lvl="1"/>
            <a:r>
              <a:rPr lang="en-US" sz="2800" dirty="0"/>
              <a:t>Better MDM, CDI</a:t>
            </a:r>
          </a:p>
          <a:p>
            <a:pPr lvl="1"/>
            <a:r>
              <a:rPr lang="en-US" dirty="0"/>
              <a:t>A</a:t>
            </a:r>
            <a:r>
              <a:rPr lang="en-US" sz="2800" dirty="0"/>
              <a:t>ccess the data via open standards such as SQL, XQuery, and XML</a:t>
            </a:r>
          </a:p>
          <a:p>
            <a:pPr lvl="1"/>
            <a:r>
              <a:rPr lang="en-US" sz="2800" dirty="0"/>
              <a:t>NoSQL type data storage and processing</a:t>
            </a:r>
          </a:p>
          <a:p>
            <a:pPr lvl="2"/>
            <a:r>
              <a:rPr lang="en-US" sz="2400" dirty="0"/>
              <a:t>Amazon’s SimpleDB</a:t>
            </a:r>
          </a:p>
          <a:p>
            <a:pPr lvl="2"/>
            <a:r>
              <a:rPr lang="en-US" sz="2400" dirty="0"/>
              <a:t>Google’s BigTable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8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961312" cy="4800600"/>
          </a:xfrm>
        </p:spPr>
        <p:txBody>
          <a:bodyPr/>
          <a:lstStyle/>
          <a:p>
            <a:r>
              <a:rPr lang="en-US" dirty="0"/>
              <a:t>Management is a </a:t>
            </a:r>
            <a:r>
              <a:rPr lang="en-US" u="sng" dirty="0"/>
              <a:t>process</a:t>
            </a:r>
            <a:r>
              <a:rPr lang="en-US" dirty="0"/>
              <a:t> by which organizational goals are achieved by using resources.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Inputs</a:t>
            </a:r>
            <a:r>
              <a:rPr lang="en-US" dirty="0"/>
              <a:t>: resources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Output</a:t>
            </a:r>
            <a:r>
              <a:rPr lang="en-US" dirty="0"/>
              <a:t>: attainment of goals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Measure of success</a:t>
            </a:r>
            <a:r>
              <a:rPr lang="en-US" dirty="0"/>
              <a:t>: outputs / inputs</a:t>
            </a:r>
          </a:p>
          <a:p>
            <a:r>
              <a:rPr lang="en-US" dirty="0"/>
              <a:t>Management </a:t>
            </a:r>
            <a:r>
              <a:rPr lang="en-US" b="1" dirty="0">
                <a:sym typeface="Symbol"/>
              </a:rPr>
              <a:t></a:t>
            </a:r>
            <a:r>
              <a:rPr lang="en-US" dirty="0"/>
              <a:t> Decision Making</a:t>
            </a:r>
          </a:p>
          <a:p>
            <a:r>
              <a:rPr lang="en-US" dirty="0"/>
              <a:t>Decision making: selecting the best solution from two or more alternatives</a:t>
            </a:r>
          </a:p>
        </p:txBody>
      </p:sp>
    </p:spTree>
    <p:extLst>
      <p:ext uri="{BB962C8B-B14F-4D97-AF65-F5344CB8AC3E}">
        <p14:creationId xmlns:p14="http://schemas.microsoft.com/office/powerpoint/2010/main" val="2212727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Choice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800600"/>
          </a:xfrm>
        </p:spPr>
        <p:txBody>
          <a:bodyPr/>
          <a:lstStyle/>
          <a:p>
            <a:r>
              <a:rPr lang="en-US" dirty="0"/>
              <a:t>Search approaches</a:t>
            </a:r>
          </a:p>
          <a:p>
            <a:pPr lvl="1"/>
            <a:r>
              <a:rPr lang="en-US" dirty="0"/>
              <a:t>Analytic techniques (solving with a formula)</a:t>
            </a:r>
          </a:p>
          <a:p>
            <a:pPr lvl="1"/>
            <a:r>
              <a:rPr lang="en-US" dirty="0"/>
              <a:t>Algorithms (step-by-step procedures)</a:t>
            </a:r>
          </a:p>
          <a:p>
            <a:pPr lvl="1"/>
            <a:r>
              <a:rPr lang="en-US" dirty="0"/>
              <a:t>Heuristics (rule of thumb)</a:t>
            </a:r>
          </a:p>
          <a:p>
            <a:pPr lvl="1"/>
            <a:r>
              <a:rPr lang="en-US" dirty="0"/>
              <a:t>Blind search (truly random search)</a:t>
            </a:r>
          </a:p>
          <a:p>
            <a:r>
              <a:rPr lang="en-US" dirty="0"/>
              <a:t>Additional activities</a:t>
            </a:r>
          </a:p>
          <a:p>
            <a:pPr lvl="1"/>
            <a:r>
              <a:rPr lang="en-US" dirty="0"/>
              <a:t>Sensitivity analysis</a:t>
            </a:r>
          </a:p>
          <a:p>
            <a:pPr lvl="1"/>
            <a:r>
              <a:rPr lang="en-US" dirty="0"/>
              <a:t>What-if analysis</a:t>
            </a:r>
          </a:p>
          <a:p>
            <a:pPr lvl="1"/>
            <a:r>
              <a:rPr lang="en-US" dirty="0"/>
              <a:t>Goal seeking</a:t>
            </a:r>
          </a:p>
        </p:txBody>
      </p:sp>
    </p:spTree>
    <p:extLst>
      <p:ext uri="{BB962C8B-B14F-4D97-AF65-F5344CB8AC3E}">
        <p14:creationId xmlns:p14="http://schemas.microsoft.com/office/powerpoint/2010/main" val="1230808946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 of </a:t>
            </a:r>
            <a:br>
              <a:rPr lang="en-US" dirty="0"/>
            </a:br>
            <a:r>
              <a:rPr lang="en-US" dirty="0"/>
              <a:t>Service-Oriented DSS/BI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Information-as-a-Service (IaaS)</a:t>
            </a:r>
          </a:p>
          <a:p>
            <a:pPr lvl="1"/>
            <a:r>
              <a:rPr lang="en-US" sz="2800" dirty="0"/>
              <a:t>“Information on Demand”</a:t>
            </a:r>
          </a:p>
          <a:p>
            <a:pPr lvl="1"/>
            <a:r>
              <a:rPr lang="en-US" sz="2800" dirty="0"/>
              <a:t>Goal is to make information available quickly to people, processes, and applications across the business (agility)</a:t>
            </a:r>
          </a:p>
          <a:p>
            <a:pPr lvl="1"/>
            <a:r>
              <a:rPr lang="en-US" sz="2800" dirty="0"/>
              <a:t>Provides a “single version of the truth,” make it available 24/7, and by doing so, reduce proliferating redundant data and the time it takes to build and deploy new information services</a:t>
            </a:r>
          </a:p>
          <a:p>
            <a:pPr lvl="1"/>
            <a:r>
              <a:rPr lang="en-US" sz="2800" dirty="0"/>
              <a:t>SOA, flexible data integration, MDM, …</a:t>
            </a:r>
          </a:p>
          <a:p>
            <a:pPr lvl="1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27132488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 of </a:t>
            </a:r>
            <a:br>
              <a:rPr lang="en-US" dirty="0"/>
            </a:br>
            <a:r>
              <a:rPr lang="en-US" dirty="0"/>
              <a:t>Service-Oriented DSS/BI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Analytics-as-a-Service (AaaS)</a:t>
            </a:r>
          </a:p>
          <a:p>
            <a:pPr lvl="1"/>
            <a:r>
              <a:rPr lang="en-US" sz="2800" dirty="0"/>
              <a:t>“Agile Analytics”</a:t>
            </a:r>
          </a:p>
          <a:p>
            <a:pPr lvl="1"/>
            <a:r>
              <a:rPr lang="en-US" sz="2800" dirty="0"/>
              <a:t>AaaS in the cloud has economies of scale, better scalability, and higher cost savings</a:t>
            </a:r>
          </a:p>
          <a:p>
            <a:pPr lvl="1"/>
            <a:r>
              <a:rPr lang="en-US" sz="2800" dirty="0"/>
              <a:t>Data/Text Mining + Big Data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Cloud Computing</a:t>
            </a:r>
          </a:p>
          <a:p>
            <a:pPr lvl="2"/>
            <a:r>
              <a:rPr lang="en-US" sz="2400" dirty="0"/>
              <a:t>Storage and access to Big Data</a:t>
            </a:r>
          </a:p>
          <a:p>
            <a:pPr lvl="2"/>
            <a:r>
              <a:rPr lang="en-US" sz="2400" dirty="0"/>
              <a:t>Massively Parallel Processing </a:t>
            </a:r>
          </a:p>
          <a:p>
            <a:pPr lvl="2"/>
            <a:r>
              <a:rPr lang="en-US" sz="2400" dirty="0"/>
              <a:t>In-memory processing</a:t>
            </a:r>
          </a:p>
          <a:p>
            <a:pPr lvl="2"/>
            <a:r>
              <a:rPr lang="en-US" sz="2400" dirty="0"/>
              <a:t>In-database processing</a:t>
            </a:r>
          </a:p>
          <a:p>
            <a:pPr lvl="2"/>
            <a:r>
              <a:rPr lang="en-US" sz="2400" dirty="0"/>
              <a:t>Resource polling, scaling, cost and time saving, … </a:t>
            </a:r>
            <a:endParaRPr lang="en-US" sz="8400" dirty="0"/>
          </a:p>
          <a:p>
            <a:pPr lvl="1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47057363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Analytics in Organizations: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New Organizational Units</a:t>
            </a:r>
          </a:p>
          <a:p>
            <a:pPr lvl="1"/>
            <a:r>
              <a:rPr lang="en-US" dirty="0"/>
              <a:t>Analytics departments</a:t>
            </a:r>
          </a:p>
          <a:p>
            <a:pPr lvl="2"/>
            <a:r>
              <a:rPr lang="en-US" dirty="0"/>
              <a:t>Chief Analytics Officer, Chief Knowledge Officer</a:t>
            </a:r>
          </a:p>
          <a:p>
            <a:pPr lvl="1"/>
            <a:r>
              <a:rPr lang="en-US" dirty="0"/>
              <a:t>Restructuring Business Processes and Virtual Teams</a:t>
            </a:r>
          </a:p>
          <a:p>
            <a:pPr lvl="2"/>
            <a:r>
              <a:rPr lang="en-US" dirty="0"/>
              <a:t>Reengineering and BPR</a:t>
            </a:r>
          </a:p>
          <a:p>
            <a:pPr lvl="1"/>
            <a:r>
              <a:rPr lang="en-US" dirty="0"/>
              <a:t>Job Satisfaction</a:t>
            </a:r>
          </a:p>
          <a:p>
            <a:pPr lvl="1"/>
            <a:r>
              <a:rPr lang="en-US" dirty="0"/>
              <a:t>Job Stress and Anxiety</a:t>
            </a:r>
          </a:p>
          <a:p>
            <a:pPr lvl="1"/>
            <a:r>
              <a:rPr lang="en-US" dirty="0"/>
              <a:t>Impact on Managers’ Activities/Performance</a:t>
            </a:r>
          </a:p>
        </p:txBody>
      </p:sp>
    </p:spTree>
    <p:extLst>
      <p:ext uri="{BB962C8B-B14F-4D97-AF65-F5344CB8AC3E}">
        <p14:creationId xmlns:p14="http://schemas.microsoft.com/office/powerpoint/2010/main" val="249194510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Legality, Privacy, </a:t>
            </a:r>
            <a:br>
              <a:rPr lang="en-US" dirty="0"/>
            </a:br>
            <a:r>
              <a:rPr lang="en-US" dirty="0"/>
              <a:t>and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Legal issues to consider</a:t>
            </a:r>
          </a:p>
          <a:p>
            <a:pPr lvl="1"/>
            <a:r>
              <a:rPr lang="en-US" sz="2800" dirty="0"/>
              <a:t>What is the value of an expert opinion in court when the expertise is encoded in a computer?</a:t>
            </a:r>
          </a:p>
          <a:p>
            <a:pPr lvl="1"/>
            <a:r>
              <a:rPr lang="en-US" sz="2800" dirty="0"/>
              <a:t>Who is liable for wrong advice (or information) provided by an intelligent application?</a:t>
            </a:r>
          </a:p>
          <a:p>
            <a:pPr lvl="1"/>
            <a:r>
              <a:rPr lang="en-US" sz="2800" dirty="0"/>
              <a:t>What happens if a manager enters an incorrect judgment value into an analytic application?</a:t>
            </a:r>
          </a:p>
          <a:p>
            <a:pPr lvl="1"/>
            <a:r>
              <a:rPr lang="en-US" sz="2800" dirty="0"/>
              <a:t>Who owns the knowledge in a knowledge base?</a:t>
            </a:r>
          </a:p>
          <a:p>
            <a:pPr lvl="1"/>
            <a:r>
              <a:rPr lang="en-US" sz="2800" dirty="0"/>
              <a:t>Can management force experts to contribute their expertise?</a:t>
            </a:r>
          </a:p>
        </p:txBody>
      </p:sp>
    </p:spTree>
    <p:extLst>
      <p:ext uri="{BB962C8B-B14F-4D97-AF65-F5344CB8AC3E}">
        <p14:creationId xmlns:p14="http://schemas.microsoft.com/office/powerpoint/2010/main" val="619017920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Legality, Privacy, </a:t>
            </a:r>
            <a:br>
              <a:rPr lang="en-US" dirty="0"/>
            </a:br>
            <a:r>
              <a:rPr lang="en-US" dirty="0"/>
              <a:t>and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Privacy</a:t>
            </a:r>
          </a:p>
          <a:p>
            <a:pPr lvl="1"/>
            <a:r>
              <a:rPr lang="en-US" dirty="0"/>
              <a:t>“the right to be left alone and the right to be free from unreasonable personal intrusions”</a:t>
            </a:r>
          </a:p>
          <a:p>
            <a:pPr lvl="1"/>
            <a:r>
              <a:rPr lang="en-US" dirty="0"/>
              <a:t>Collecting Information About Individuals</a:t>
            </a:r>
          </a:p>
          <a:p>
            <a:pPr lvl="2"/>
            <a:r>
              <a:rPr lang="en-US" dirty="0"/>
              <a:t>How much is too much? </a:t>
            </a:r>
          </a:p>
          <a:p>
            <a:pPr lvl="1"/>
            <a:r>
              <a:rPr lang="en-US" dirty="0"/>
              <a:t>Mobile User Privacy</a:t>
            </a:r>
          </a:p>
          <a:p>
            <a:pPr lvl="2"/>
            <a:r>
              <a:rPr lang="en-US" dirty="0"/>
              <a:t>Location-based analysis/profiling</a:t>
            </a:r>
          </a:p>
          <a:p>
            <a:pPr lvl="1"/>
            <a:r>
              <a:rPr lang="en-US" dirty="0"/>
              <a:t>Homeland Security and Individual Privacy</a:t>
            </a:r>
          </a:p>
          <a:p>
            <a:pPr lvl="1"/>
            <a:r>
              <a:rPr lang="en-US" dirty="0"/>
              <a:t>Recent Issues in Privacy and Analytics</a:t>
            </a:r>
          </a:p>
          <a:p>
            <a:pPr lvl="2"/>
            <a:r>
              <a:rPr lang="en-US" dirty="0"/>
              <a:t>“What They Know” about you (wsj.com/wtk)</a:t>
            </a:r>
          </a:p>
          <a:p>
            <a:pPr lvl="2"/>
            <a:r>
              <a:rPr lang="en-US" dirty="0"/>
              <a:t>Rapleaf (rapleaf.com), X + 1 (xplusone.com), Bluecava (bluecava.com), reputation.com, sociometric.com...</a:t>
            </a:r>
          </a:p>
          <a:p>
            <a:pPr lvl="1"/>
            <a:endParaRPr lang="en-US" sz="8400" dirty="0"/>
          </a:p>
        </p:txBody>
      </p:sp>
    </p:spTree>
    <p:extLst>
      <p:ext uri="{BB962C8B-B14F-4D97-AF65-F5344CB8AC3E}">
        <p14:creationId xmlns:p14="http://schemas.microsoft.com/office/powerpoint/2010/main" val="1423395372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Legality, Privacy, </a:t>
            </a:r>
            <a:br>
              <a:rPr lang="en-US" dirty="0"/>
            </a:br>
            <a:r>
              <a:rPr lang="en-US" dirty="0"/>
              <a:t>and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Ethics in Decision Making and Support</a:t>
            </a:r>
          </a:p>
          <a:p>
            <a:pPr lvl="1"/>
            <a:r>
              <a:rPr lang="en-US" sz="3600" dirty="0"/>
              <a:t>Electronic surveillance</a:t>
            </a:r>
          </a:p>
          <a:p>
            <a:pPr lvl="1"/>
            <a:r>
              <a:rPr lang="en-US" sz="3600" dirty="0"/>
              <a:t>Software piracy</a:t>
            </a:r>
          </a:p>
          <a:p>
            <a:pPr lvl="1"/>
            <a:r>
              <a:rPr lang="en-US" sz="3600" dirty="0"/>
              <a:t>Invasion of individuals’ privacy</a:t>
            </a:r>
          </a:p>
          <a:p>
            <a:pPr lvl="1"/>
            <a:r>
              <a:rPr lang="en-US" sz="3600" dirty="0"/>
              <a:t>Use of proprietary databases</a:t>
            </a:r>
          </a:p>
          <a:p>
            <a:pPr lvl="1"/>
            <a:r>
              <a:rPr lang="en-US" sz="3600" dirty="0"/>
              <a:t>Use of knowledge and expertise</a:t>
            </a:r>
          </a:p>
          <a:p>
            <a:pPr lvl="1"/>
            <a:r>
              <a:rPr lang="en-US" sz="3600" dirty="0"/>
              <a:t>Accessibility for workers with disabilities</a:t>
            </a:r>
          </a:p>
          <a:p>
            <a:pPr lvl="1"/>
            <a:r>
              <a:rPr lang="en-US" sz="3600" dirty="0"/>
              <a:t>Accuracy of data, information, and knowledge</a:t>
            </a:r>
          </a:p>
          <a:p>
            <a:pPr lvl="1"/>
            <a:r>
              <a:rPr lang="en-US" sz="3600" dirty="0"/>
              <a:t>Protection of the rights of users</a:t>
            </a:r>
          </a:p>
          <a:p>
            <a:pPr lvl="1"/>
            <a:r>
              <a:rPr lang="en-US" sz="3600" dirty="0"/>
              <a:t>Accessibility to information</a:t>
            </a:r>
          </a:p>
          <a:p>
            <a:pPr lvl="1"/>
            <a:r>
              <a:rPr lang="en-US" sz="3600" dirty="0"/>
              <a:t>Personal use of corporate computing resources</a:t>
            </a:r>
          </a:p>
          <a:p>
            <a:pPr lvl="1"/>
            <a:r>
              <a:rPr lang="en-US" sz="3600" dirty="0"/>
              <a:t>… more in the book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189624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US" sz="2800" dirty="0"/>
              <a:t>Analytics Industry Clusters</a:t>
            </a:r>
          </a:p>
          <a:p>
            <a:r>
              <a:rPr lang="en-US" sz="2800" dirty="0"/>
              <a:t>Data Infrastructure Data Warehouse Providers</a:t>
            </a:r>
          </a:p>
          <a:p>
            <a:r>
              <a:rPr lang="en-US" sz="2800" dirty="0"/>
              <a:t>Middleware/BI Platform Industry</a:t>
            </a:r>
          </a:p>
          <a:p>
            <a:r>
              <a:rPr lang="en-US" sz="2800" dirty="0"/>
              <a:t>Data Aggregators/Distributors</a:t>
            </a:r>
          </a:p>
          <a:p>
            <a:r>
              <a:rPr lang="en-US" sz="2800" dirty="0"/>
              <a:t>Analytics-Focused Software Developers</a:t>
            </a:r>
          </a:p>
          <a:p>
            <a:r>
              <a:rPr lang="en-US" sz="2800" dirty="0"/>
              <a:t>Application Developers or System Integrators</a:t>
            </a:r>
          </a:p>
          <a:p>
            <a:r>
              <a:rPr lang="en-US" sz="2800" dirty="0"/>
              <a:t>Analytics User Organizations</a:t>
            </a:r>
          </a:p>
          <a:p>
            <a:r>
              <a:rPr lang="en-US" sz="2800" dirty="0"/>
              <a:t>Analytics Industry Analysts and Influencers</a:t>
            </a:r>
          </a:p>
          <a:p>
            <a:r>
              <a:rPr lang="en-US" sz="2800" dirty="0"/>
              <a:t>Academic Providers and Certification Agencies</a:t>
            </a:r>
          </a:p>
          <a:p>
            <a:pPr lvl="1"/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</a:t>
            </a:r>
            <a:br>
              <a:rPr lang="en-US" dirty="0"/>
            </a:br>
            <a:r>
              <a:rPr lang="en-US" dirty="0"/>
              <a:t>The Analytics Ecosystem</a:t>
            </a:r>
          </a:p>
        </p:txBody>
      </p:sp>
    </p:spTree>
    <p:extLst>
      <p:ext uri="{BB962C8B-B14F-4D97-AF65-F5344CB8AC3E}">
        <p14:creationId xmlns:p14="http://schemas.microsoft.com/office/powerpoint/2010/main" val="1902883762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Ecosystem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7" y="1905000"/>
            <a:ext cx="8324193" cy="3962400"/>
          </a:xfrm>
          <a:prstGeom prst="rect">
            <a:avLst/>
          </a:prstGeom>
          <a:noFill/>
          <a:ln w="9525">
            <a:solidFill>
              <a:srgbClr val="F85E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16810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85900"/>
            <a:ext cx="56356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16862" cy="1139824"/>
          </a:xfrm>
        </p:spPr>
        <p:txBody>
          <a:bodyPr/>
          <a:lstStyle/>
          <a:p>
            <a:r>
              <a:rPr lang="en-US" dirty="0"/>
              <a:t>Analytics Ecosystem - Titles of Analytics Program Graduates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724400"/>
          </a:xfrm>
        </p:spPr>
        <p:txBody>
          <a:bodyPr>
            <a:noAutofit/>
          </a:bodyPr>
          <a:lstStyle/>
          <a:p>
            <a:r>
              <a:rPr lang="en-US" sz="2800" dirty="0"/>
              <a:t>Masters Degrees</a:t>
            </a:r>
          </a:p>
          <a:p>
            <a:r>
              <a:rPr lang="en-US" sz="2800" dirty="0"/>
              <a:t>UG Degrees</a:t>
            </a:r>
          </a:p>
          <a:p>
            <a:r>
              <a:rPr lang="en-US" sz="2800" dirty="0"/>
              <a:t>Certificate Programs</a:t>
            </a:r>
          </a:p>
          <a:p>
            <a:pPr lvl="1"/>
            <a:r>
              <a:rPr lang="en-US" sz="2400" dirty="0"/>
              <a:t>…</a:t>
            </a:r>
          </a:p>
          <a:p>
            <a:r>
              <a:rPr lang="en-US" sz="2800" dirty="0"/>
              <a:t>Data Scientist</a:t>
            </a:r>
          </a:p>
          <a:p>
            <a:pPr lvl="1"/>
            <a:r>
              <a:rPr lang="en-US" sz="2400" dirty="0"/>
              <a:t>…</a:t>
            </a:r>
          </a:p>
          <a:p>
            <a:r>
              <a:rPr lang="en-US" sz="2800" dirty="0"/>
              <a:t>Decision Science</a:t>
            </a:r>
          </a:p>
          <a:p>
            <a:r>
              <a:rPr lang="en-US" sz="2800" dirty="0"/>
              <a:t>Marketing Analytics</a:t>
            </a:r>
          </a:p>
          <a:p>
            <a:r>
              <a:rPr lang="en-US" sz="2800" dirty="0"/>
              <a:t>Management Science</a:t>
            </a:r>
          </a:p>
          <a:p>
            <a:pPr lvl="1"/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738451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184054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Making: </a:t>
            </a:r>
            <a:br>
              <a:rPr lang="en-US" dirty="0"/>
            </a:br>
            <a:r>
              <a:rPr lang="en-US" dirty="0"/>
              <a:t>The Implementation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800600"/>
          </a:xfrm>
        </p:spPr>
        <p:txBody>
          <a:bodyPr/>
          <a:lstStyle/>
          <a:p>
            <a:pPr>
              <a:buNone/>
            </a:pPr>
            <a:r>
              <a:rPr lang="en-US" dirty="0"/>
              <a:t>	“Nothing more difficult to carry out, nor more doubtful of success, nor more dangerous to handle, than to initiate a new order of things.”</a:t>
            </a:r>
          </a:p>
          <a:p>
            <a:pPr algn="r">
              <a:buNone/>
            </a:pPr>
            <a:r>
              <a:rPr lang="en-US" dirty="0"/>
              <a:t> </a:t>
            </a:r>
            <a:r>
              <a:rPr lang="en-US" sz="2400" dirty="0"/>
              <a:t>- </a:t>
            </a:r>
            <a:r>
              <a:rPr lang="en-US" sz="2400" i="1" dirty="0"/>
              <a:t>The Prince, Machiavelli 1500s</a:t>
            </a:r>
            <a:endParaRPr lang="en-US" i="1" dirty="0"/>
          </a:p>
          <a:p>
            <a:r>
              <a:rPr lang="en-US" dirty="0"/>
              <a:t>Solution to a problem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</a:t>
            </a:r>
          </a:p>
          <a:p>
            <a:r>
              <a:rPr lang="en-US" dirty="0"/>
              <a:t>Change management ?..</a:t>
            </a:r>
          </a:p>
          <a:p>
            <a:r>
              <a:rPr lang="en-US" dirty="0"/>
              <a:t>Implementation: putting a recommended solution to work</a:t>
            </a:r>
          </a:p>
        </p:txBody>
      </p:sp>
    </p:spTree>
    <p:extLst>
      <p:ext uri="{BB962C8B-B14F-4D97-AF65-F5344CB8AC3E}">
        <p14:creationId xmlns:p14="http://schemas.microsoft.com/office/powerpoint/2010/main" val="137335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Decisions are Supported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6355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118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Decisions are Supported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69288" cy="4724400"/>
          </a:xfrm>
        </p:spPr>
        <p:txBody>
          <a:bodyPr/>
          <a:lstStyle/>
          <a:p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the Intelligence Phase</a:t>
            </a:r>
          </a:p>
          <a:p>
            <a:pPr lvl="1"/>
            <a:r>
              <a:rPr lang="en-US" dirty="0"/>
              <a:t>Enabling continuous scanning of external and internal information sources to identify problems and/or opportunities</a:t>
            </a:r>
          </a:p>
          <a:p>
            <a:pPr lvl="1"/>
            <a:r>
              <a:rPr lang="en-US" dirty="0"/>
              <a:t>Resources/technologies: Web; ES, OLAP, data warehousing, data/text/Web mining, EIS/Dashboards, KMS, GSS, GIS,…</a:t>
            </a:r>
          </a:p>
          <a:p>
            <a:pPr lvl="1"/>
            <a:r>
              <a:rPr lang="en-US" dirty="0"/>
              <a:t>Business activity monitoring (BAM)</a:t>
            </a:r>
          </a:p>
          <a:p>
            <a:pPr lvl="1"/>
            <a:r>
              <a:rPr lang="en-US" dirty="0"/>
              <a:t>Business process management (BPM)</a:t>
            </a:r>
          </a:p>
          <a:p>
            <a:pPr lvl="1"/>
            <a:r>
              <a:rPr lang="en-US" dirty="0"/>
              <a:t>Product life-cycle management (PLM)</a:t>
            </a:r>
          </a:p>
        </p:txBody>
      </p:sp>
    </p:spTree>
    <p:extLst>
      <p:ext uri="{BB962C8B-B14F-4D97-AF65-F5344CB8AC3E}">
        <p14:creationId xmlns:p14="http://schemas.microsoft.com/office/powerpoint/2010/main" val="214954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Decisions are Supported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69288" cy="4800600"/>
          </a:xfrm>
        </p:spPr>
        <p:txBody>
          <a:bodyPr/>
          <a:lstStyle/>
          <a:p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the Design Phase</a:t>
            </a:r>
          </a:p>
          <a:p>
            <a:pPr lvl="1"/>
            <a:r>
              <a:rPr lang="en-US" dirty="0"/>
              <a:t>Enabling generating alternative courses of action, determining the criteria for choice</a:t>
            </a:r>
          </a:p>
          <a:p>
            <a:pPr lvl="1"/>
            <a:r>
              <a:rPr lang="en-US" dirty="0"/>
              <a:t>Generating alternatives</a:t>
            </a:r>
          </a:p>
          <a:p>
            <a:pPr lvl="2"/>
            <a:r>
              <a:rPr lang="en-US" dirty="0">
                <a:solidFill>
                  <a:srgbClr val="FF3300"/>
                </a:solidFill>
              </a:rPr>
              <a:t>Structured/simple problems:</a:t>
            </a:r>
            <a:r>
              <a:rPr lang="en-US" dirty="0"/>
              <a:t> standard and/or special models </a:t>
            </a:r>
          </a:p>
          <a:p>
            <a:pPr lvl="2"/>
            <a:r>
              <a:rPr lang="en-US" dirty="0">
                <a:solidFill>
                  <a:srgbClr val="FF3300"/>
                </a:solidFill>
              </a:rPr>
              <a:t>Unstructured/complex problems: </a:t>
            </a:r>
            <a:r>
              <a:rPr lang="en-US" dirty="0"/>
              <a:t>human experts, ES, KMS, brainstorming/GSS, OLAP, data/text mining</a:t>
            </a:r>
          </a:p>
          <a:p>
            <a:r>
              <a:rPr lang="en-US" dirty="0"/>
              <a:t>A good “criteria for choice” is critical!</a:t>
            </a:r>
          </a:p>
        </p:txBody>
      </p:sp>
    </p:spTree>
    <p:extLst>
      <p:ext uri="{BB962C8B-B14F-4D97-AF65-F5344CB8AC3E}">
        <p14:creationId xmlns:p14="http://schemas.microsoft.com/office/powerpoint/2010/main" val="806838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Decisions are Supported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69288" cy="4800600"/>
          </a:xfrm>
        </p:spPr>
        <p:txBody>
          <a:bodyPr/>
          <a:lstStyle/>
          <a:p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the Choice Phase</a:t>
            </a:r>
          </a:p>
          <a:p>
            <a:pPr lvl="1"/>
            <a:r>
              <a:rPr lang="en-US" dirty="0"/>
              <a:t>Enabling selection of the best alternative given a complex constraint structure</a:t>
            </a:r>
          </a:p>
          <a:p>
            <a:pPr lvl="1"/>
            <a:r>
              <a:rPr lang="en-US" dirty="0"/>
              <a:t>Use sensitivity analyses, what-if analyses, goal seeking</a:t>
            </a:r>
          </a:p>
          <a:p>
            <a:pPr lvl="1"/>
            <a:r>
              <a:rPr lang="en-US" dirty="0"/>
              <a:t>Resources</a:t>
            </a:r>
          </a:p>
          <a:p>
            <a:pPr lvl="2"/>
            <a:r>
              <a:rPr lang="en-US" dirty="0"/>
              <a:t>KMS</a:t>
            </a:r>
          </a:p>
          <a:p>
            <a:pPr lvl="2"/>
            <a:r>
              <a:rPr lang="en-US" dirty="0"/>
              <a:t>CRM, ERP, and SCM </a:t>
            </a:r>
          </a:p>
          <a:p>
            <a:pPr lvl="2"/>
            <a:r>
              <a:rPr lang="en-US" dirty="0"/>
              <a:t>Simulation and other descriptive models</a:t>
            </a:r>
          </a:p>
        </p:txBody>
      </p:sp>
    </p:spTree>
    <p:extLst>
      <p:ext uri="{BB962C8B-B14F-4D97-AF65-F5344CB8AC3E}">
        <p14:creationId xmlns:p14="http://schemas.microsoft.com/office/powerpoint/2010/main" val="1711290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Decisions are Supported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69288" cy="4800600"/>
          </a:xfrm>
        </p:spPr>
        <p:txBody>
          <a:bodyPr/>
          <a:lstStyle/>
          <a:p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the Implementation Phase</a:t>
            </a:r>
          </a:p>
          <a:p>
            <a:pPr lvl="1"/>
            <a:r>
              <a:rPr lang="en-US" dirty="0"/>
              <a:t>Enabling implementation/deployment of the selected solution to the system</a:t>
            </a:r>
          </a:p>
          <a:p>
            <a:pPr lvl="1"/>
            <a:r>
              <a:rPr lang="en-US" dirty="0"/>
              <a:t>Decision communication, explanation and justification to reduce resistance to change</a:t>
            </a:r>
          </a:p>
          <a:p>
            <a:pPr lvl="1"/>
            <a:r>
              <a:rPr lang="en-US" dirty="0"/>
              <a:t>Resources</a:t>
            </a:r>
          </a:p>
          <a:p>
            <a:pPr lvl="2"/>
            <a:r>
              <a:rPr lang="en-US" dirty="0"/>
              <a:t>Corporate portals, Web 2.0/Wikis </a:t>
            </a:r>
          </a:p>
          <a:p>
            <a:pPr lvl="2"/>
            <a:r>
              <a:rPr lang="en-US" dirty="0"/>
              <a:t>Brainstorming/GSS </a:t>
            </a:r>
          </a:p>
          <a:p>
            <a:pPr lvl="2"/>
            <a:r>
              <a:rPr lang="en-US" dirty="0"/>
              <a:t>KMS, ES</a:t>
            </a:r>
          </a:p>
        </p:txBody>
      </p:sp>
    </p:spTree>
    <p:extLst>
      <p:ext uri="{BB962C8B-B14F-4D97-AF65-F5344CB8AC3E}">
        <p14:creationId xmlns:p14="http://schemas.microsoft.com/office/powerpoint/2010/main" val="2078451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800600"/>
          </a:xfrm>
        </p:spPr>
        <p:txBody>
          <a:bodyPr/>
          <a:lstStyle/>
          <a:p>
            <a:r>
              <a:rPr lang="en-US" sz="3000" dirty="0"/>
              <a:t>DSS early definition: it is a system intended to support managerial decisions in semistructured and unstructured decision situations </a:t>
            </a:r>
          </a:p>
          <a:p>
            <a:r>
              <a:rPr lang="en-US" sz="3000" dirty="0">
                <a:sym typeface="Wingdings" panose="05000000000000000000" pitchFamily="2" charset="2"/>
              </a:rPr>
              <a:t>DSS were meant to be adjuncts to decision makers  </a:t>
            </a:r>
            <a:r>
              <a:rPr lang="en-US" sz="3000" dirty="0"/>
              <a:t> extending their capabilities</a:t>
            </a:r>
          </a:p>
          <a:p>
            <a:r>
              <a:rPr lang="en-US" sz="3000" dirty="0"/>
              <a:t>They are computer based and would operate interactively online, and preferably would have graphical output capabilities </a:t>
            </a:r>
          </a:p>
          <a:p>
            <a:r>
              <a:rPr lang="en-US" sz="3000" dirty="0"/>
              <a:t>Nowadays, simplified via Web browsers and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1541922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AIS SIGDSS Classification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sz="3200" dirty="0"/>
              <a:t>Communication-driven and group DSS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sz="3200" dirty="0"/>
              <a:t>Data-driven DSS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sz="3200" dirty="0"/>
              <a:t>Document-driven DSS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sz="3200" dirty="0"/>
              <a:t>Knowledge-driven DSS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sz="3200" dirty="0"/>
              <a:t>Model-driven DSS</a:t>
            </a:r>
          </a:p>
          <a:p>
            <a:pPr lvl="3"/>
            <a:endParaRPr lang="en-US" dirty="0"/>
          </a:p>
          <a:p>
            <a:r>
              <a:rPr lang="en-US" sz="3600" dirty="0"/>
              <a:t>Often DSS is a hybrid of many classes</a:t>
            </a:r>
          </a:p>
        </p:txBody>
      </p:sp>
    </p:spTree>
    <p:extLst>
      <p:ext uri="{BB962C8B-B14F-4D97-AF65-F5344CB8AC3E}">
        <p14:creationId xmlns:p14="http://schemas.microsoft.com/office/powerpoint/2010/main" val="2937573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82000" cy="4800600"/>
          </a:xfrm>
        </p:spPr>
        <p:txBody>
          <a:bodyPr/>
          <a:lstStyle/>
          <a:p>
            <a:r>
              <a:rPr lang="en-US" sz="3600" dirty="0"/>
              <a:t>Other DSS Categories</a:t>
            </a:r>
          </a:p>
          <a:p>
            <a:pPr lvl="1"/>
            <a:r>
              <a:rPr lang="en-US" sz="3200" dirty="0"/>
              <a:t>Institutional and ad-hoc DSS</a:t>
            </a:r>
          </a:p>
          <a:p>
            <a:pPr lvl="1"/>
            <a:r>
              <a:rPr lang="en-US" sz="3200" dirty="0"/>
              <a:t>Custom-made systems versus ready-made systems</a:t>
            </a:r>
          </a:p>
          <a:p>
            <a:pPr lvl="1"/>
            <a:r>
              <a:rPr lang="en-US" sz="3200" dirty="0"/>
              <a:t>Personal, group, and organizational support</a:t>
            </a:r>
          </a:p>
          <a:p>
            <a:pPr lvl="1"/>
            <a:r>
              <a:rPr lang="en-US" sz="3200" dirty="0"/>
              <a:t>Individual support system versus group support system (GSS)…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656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Managers’ Work</a:t>
            </a:r>
            <a:br>
              <a:rPr lang="en-US" dirty="0"/>
            </a:br>
            <a:r>
              <a:rPr lang="en-US" dirty="0"/>
              <a:t>Mintzberg's 10 Managerial Roles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828800"/>
            <a:ext cx="342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F85E08"/>
                </a:solidFill>
                <a:latin typeface="Times New Roman"/>
              </a:rPr>
              <a:t>Interpersonal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1. Figurehead	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2. Leader	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3. Liaison</a:t>
            </a:r>
            <a:r>
              <a:rPr lang="en-US" b="0" dirty="0">
                <a:effectLst/>
                <a:latin typeface="Times New Roman"/>
              </a:rPr>
              <a:t>	</a:t>
            </a:r>
          </a:p>
          <a:p>
            <a:pPr algn="l"/>
            <a:endParaRPr lang="en-US" dirty="0">
              <a:latin typeface="Times New Roman"/>
            </a:endParaRPr>
          </a:p>
          <a:p>
            <a:pPr algn="l"/>
            <a:r>
              <a:rPr lang="en-US" sz="3200" dirty="0">
                <a:solidFill>
                  <a:srgbClr val="F85E08"/>
                </a:solidFill>
                <a:latin typeface="Times New Roman"/>
              </a:rPr>
              <a:t>Informational</a:t>
            </a:r>
            <a:r>
              <a:rPr lang="en-US" sz="3200" dirty="0">
                <a:latin typeface="Times New Roman"/>
              </a:rPr>
              <a:t>	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4. Monitor	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5. Disseminator	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6. Spokesperson</a:t>
            </a:r>
            <a:r>
              <a:rPr lang="en-US" b="0" dirty="0">
                <a:latin typeface="Times New Roman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27432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F85E08"/>
                </a:solidFill>
                <a:latin typeface="Times New Roman"/>
              </a:rPr>
              <a:t>Decisional</a:t>
            </a:r>
            <a:r>
              <a:rPr lang="en-US" sz="3200" dirty="0">
                <a:latin typeface="Times New Roman"/>
              </a:rPr>
              <a:t>	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7. Entrepreneur	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8. Disturbance handler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9. Resource allocator</a:t>
            </a:r>
          </a:p>
          <a:p>
            <a:pPr algn="l"/>
            <a:r>
              <a:rPr lang="en-US" b="0" dirty="0">
                <a:solidFill>
                  <a:srgbClr val="0000CC"/>
                </a:solidFill>
                <a:effectLst/>
                <a:latin typeface="Times New Roman"/>
              </a:rPr>
              <a:t>10. Negotiator</a:t>
            </a:r>
            <a:r>
              <a:rPr lang="en-US" b="0" dirty="0">
                <a:solidFill>
                  <a:srgbClr val="0000CC"/>
                </a:solidFill>
                <a:latin typeface="Times New Roma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70999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DSS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800600"/>
          </a:xfrm>
        </p:spPr>
        <p:txBody>
          <a:bodyPr/>
          <a:lstStyle/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Subsystem</a:t>
            </a:r>
          </a:p>
          <a:p>
            <a:pPr lvl="1"/>
            <a:r>
              <a:rPr lang="en-US" dirty="0"/>
              <a:t>Includes the database that contains the data</a:t>
            </a:r>
          </a:p>
          <a:p>
            <a:pPr lvl="1"/>
            <a:r>
              <a:rPr lang="en-US" dirty="0"/>
              <a:t>Database management system (DBMS)</a:t>
            </a:r>
          </a:p>
          <a:p>
            <a:pPr lvl="1"/>
            <a:r>
              <a:rPr lang="en-US" dirty="0"/>
              <a:t>Can be connected to a data warehouse</a:t>
            </a:r>
          </a:p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Management Subsystem</a:t>
            </a:r>
          </a:p>
          <a:p>
            <a:pPr lvl="1"/>
            <a:r>
              <a:rPr lang="en-US" dirty="0"/>
              <a:t>Model base management system (MBMS)</a:t>
            </a:r>
          </a:p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Interface Subsystem</a:t>
            </a:r>
          </a:p>
          <a:p>
            <a:pPr marL="514350" indent="-514350">
              <a:buClr>
                <a:srgbClr val="F85E08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Knowledgebase Management Subsystem</a:t>
            </a:r>
          </a:p>
          <a:p>
            <a:pPr lvl="1"/>
            <a:r>
              <a:rPr lang="en-US" dirty="0"/>
              <a:t>Organizational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2397054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Components: </a:t>
            </a:r>
            <a:br>
              <a:rPr lang="en-US" dirty="0"/>
            </a:br>
            <a:r>
              <a:rPr lang="en-US" dirty="0"/>
              <a:t>Data Management Subsystem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0639"/>
            <a:ext cx="5057775" cy="488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2971800" cy="4343400"/>
          </a:xfrm>
        </p:spPr>
        <p:txBody>
          <a:bodyPr/>
          <a:lstStyle/>
          <a:p>
            <a:r>
              <a:rPr lang="en-US" sz="2800" dirty="0"/>
              <a:t>DSS database </a:t>
            </a:r>
          </a:p>
          <a:p>
            <a:r>
              <a:rPr lang="en-US" sz="2800" dirty="0"/>
              <a:t>DBMS </a:t>
            </a:r>
          </a:p>
          <a:p>
            <a:r>
              <a:rPr lang="en-US" sz="2800" dirty="0"/>
              <a:t>Data directory </a:t>
            </a:r>
          </a:p>
          <a:p>
            <a:r>
              <a:rPr lang="en-US" sz="2800" dirty="0"/>
              <a:t>Query facility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583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Components: </a:t>
            </a:r>
            <a:br>
              <a:rPr lang="en-US" dirty="0"/>
            </a:br>
            <a:r>
              <a:rPr lang="en-US" dirty="0"/>
              <a:t>Model Management Subsystem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624194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2895600" cy="4343400"/>
          </a:xfrm>
        </p:spPr>
        <p:txBody>
          <a:bodyPr/>
          <a:lstStyle/>
          <a:p>
            <a:r>
              <a:rPr lang="en-US" sz="2400" dirty="0"/>
              <a:t>Model base </a:t>
            </a:r>
          </a:p>
          <a:p>
            <a:r>
              <a:rPr lang="en-US" sz="2400" dirty="0"/>
              <a:t>MBMS </a:t>
            </a:r>
          </a:p>
          <a:p>
            <a:r>
              <a:rPr lang="en-US" sz="2400" dirty="0"/>
              <a:t>Modeling language </a:t>
            </a:r>
          </a:p>
          <a:p>
            <a:r>
              <a:rPr lang="en-US" sz="2400" dirty="0"/>
              <a:t>Model directory </a:t>
            </a:r>
          </a:p>
          <a:p>
            <a:r>
              <a:rPr lang="en-US" sz="2400" dirty="0"/>
              <a:t>Model execution, integration, and command processor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6985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Components:</a:t>
            </a:r>
            <a:br>
              <a:rPr lang="en-US" dirty="0"/>
            </a:br>
            <a:r>
              <a:rPr lang="en-US" dirty="0"/>
              <a:t>User Interface Subsystem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3657600" cy="4343400"/>
          </a:xfrm>
        </p:spPr>
        <p:txBody>
          <a:bodyPr/>
          <a:lstStyle/>
          <a:p>
            <a:r>
              <a:rPr lang="en-US" sz="28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</a:t>
            </a:r>
          </a:p>
          <a:p>
            <a:pPr lvl="1"/>
            <a:r>
              <a:rPr lang="en-US" sz="2000" dirty="0"/>
              <a:t>Application interface</a:t>
            </a:r>
          </a:p>
          <a:p>
            <a:pPr lvl="1"/>
            <a:r>
              <a:rPr lang="en-US" sz="2000" dirty="0"/>
              <a:t>User Interface (GUI?)</a:t>
            </a:r>
          </a:p>
          <a:p>
            <a:r>
              <a:rPr lang="en-US" sz="24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DSS User Interface</a:t>
            </a:r>
          </a:p>
          <a:p>
            <a:pPr lvl="1"/>
            <a:r>
              <a:rPr lang="en-US" sz="2000" dirty="0"/>
              <a:t>Portal</a:t>
            </a:r>
          </a:p>
          <a:p>
            <a:pPr lvl="1"/>
            <a:r>
              <a:rPr lang="en-US" sz="2000" dirty="0"/>
              <a:t>Graphical icons</a:t>
            </a:r>
          </a:p>
          <a:p>
            <a:pPr lvl="2"/>
            <a:r>
              <a:rPr lang="en-US" sz="1600" dirty="0"/>
              <a:t>Dashboard</a:t>
            </a:r>
          </a:p>
          <a:p>
            <a:pPr lvl="1"/>
            <a:r>
              <a:rPr lang="en-US" sz="2000" dirty="0"/>
              <a:t>Color coding</a:t>
            </a:r>
          </a:p>
          <a:p>
            <a:r>
              <a:rPr lang="en-US" sz="24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Interfacing with PDAs, cell phones, etc.</a:t>
            </a:r>
          </a:p>
          <a:p>
            <a:pPr lvl="1"/>
            <a:r>
              <a:rPr lang="en-US" sz="2000" dirty="0">
                <a:solidFill>
                  <a:srgbClr val="0000CC"/>
                </a:solidFill>
              </a:rPr>
              <a:t>See Technology Insight 2.2 for next gen devices</a:t>
            </a:r>
          </a:p>
          <a:p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00577"/>
            <a:ext cx="4133850" cy="48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396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1592984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3:</a:t>
            </a:r>
          </a:p>
          <a:p>
            <a:pPr eaLnBrk="1" hangingPunct="1">
              <a:defRPr/>
            </a:pPr>
            <a:r>
              <a:rPr lang="en-US" dirty="0"/>
              <a:t>Data Warehousing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42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 Warehouse?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0000"/>
            </a:pPr>
            <a:r>
              <a:rPr lang="en-US" altLang="ja-JP" sz="3200" dirty="0">
                <a:ea typeface="ＭＳ Ｐゴシック" charset="-128"/>
              </a:rPr>
              <a:t>A physical repository where relational data are specially organized to provide enterprise-wide, cleansed data in a standardized format</a:t>
            </a:r>
          </a:p>
          <a:p>
            <a:pPr lvl="3">
              <a:buSzPct val="70000"/>
            </a:pPr>
            <a:endParaRPr lang="en-US" sz="1200" dirty="0"/>
          </a:p>
          <a:p>
            <a:pPr>
              <a:buSzPct val="70000"/>
            </a:pPr>
            <a:r>
              <a:rPr lang="en-US" sz="3200" dirty="0"/>
              <a:t>“The data warehouse is a collection of </a:t>
            </a:r>
            <a:r>
              <a:rPr lang="en-US" sz="3200" u="sng" dirty="0"/>
              <a:t>integrated</a:t>
            </a:r>
            <a:r>
              <a:rPr lang="en-US" sz="3200" dirty="0"/>
              <a:t>, </a:t>
            </a:r>
            <a:r>
              <a:rPr lang="en-US" sz="3200" u="sng" dirty="0"/>
              <a:t>subject-oriented</a:t>
            </a:r>
            <a:r>
              <a:rPr lang="en-US" sz="3200" dirty="0"/>
              <a:t> databases designed to support DSS functions, where each unit of data is </a:t>
            </a:r>
            <a:r>
              <a:rPr lang="en-US" sz="3200" u="sng" dirty="0"/>
              <a:t>non-volatile</a:t>
            </a:r>
            <a:r>
              <a:rPr lang="en-US" sz="3200" dirty="0"/>
              <a:t> and relevant to some moment in time” </a:t>
            </a:r>
          </a:p>
        </p:txBody>
      </p:sp>
    </p:spTree>
    <p:extLst>
      <p:ext uri="{BB962C8B-B14F-4D97-AF65-F5344CB8AC3E}">
        <p14:creationId xmlns:p14="http://schemas.microsoft.com/office/powerpoint/2010/main" val="3259453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>
            <a:noAutofit/>
          </a:bodyPr>
          <a:lstStyle/>
          <a:p>
            <a:pPr marL="455613" indent="-455613">
              <a:lnSpc>
                <a:spcPct val="90000"/>
              </a:lnSpc>
            </a:pPr>
            <a:r>
              <a:rPr lang="en-US" sz="3200" dirty="0"/>
              <a:t>Subject oriented</a:t>
            </a:r>
          </a:p>
          <a:p>
            <a:pPr marL="455613" indent="-455613">
              <a:lnSpc>
                <a:spcPct val="90000"/>
              </a:lnSpc>
            </a:pPr>
            <a:r>
              <a:rPr lang="en-US" sz="3200" dirty="0"/>
              <a:t>Integrated</a:t>
            </a:r>
          </a:p>
          <a:p>
            <a:pPr marL="455613" indent="-455613">
              <a:lnSpc>
                <a:spcPct val="90000"/>
              </a:lnSpc>
            </a:pPr>
            <a:r>
              <a:rPr lang="en-US" sz="3200" dirty="0"/>
              <a:t>Time-variant (time series)</a:t>
            </a:r>
          </a:p>
          <a:p>
            <a:pPr marL="455613" indent="-455613">
              <a:lnSpc>
                <a:spcPct val="90000"/>
              </a:lnSpc>
            </a:pPr>
            <a:r>
              <a:rPr lang="en-US" sz="3200" dirty="0"/>
              <a:t>Nonvolatile</a:t>
            </a:r>
          </a:p>
          <a:p>
            <a:pPr marL="455613" indent="-455613">
              <a:lnSpc>
                <a:spcPct val="90000"/>
              </a:lnSpc>
            </a:pPr>
            <a:r>
              <a:rPr lang="en-US" sz="3200" dirty="0"/>
              <a:t>Summarized</a:t>
            </a:r>
          </a:p>
          <a:p>
            <a:pPr marL="455613" indent="-455613">
              <a:lnSpc>
                <a:spcPct val="90000"/>
              </a:lnSpc>
            </a:pPr>
            <a:r>
              <a:rPr lang="en-US" sz="3200" dirty="0"/>
              <a:t>Not normalized</a:t>
            </a:r>
          </a:p>
          <a:p>
            <a:pPr marL="455613" indent="-455613">
              <a:lnSpc>
                <a:spcPct val="90000"/>
              </a:lnSpc>
            </a:pPr>
            <a:r>
              <a:rPr lang="en-US" sz="3200" dirty="0"/>
              <a:t>Metadata</a:t>
            </a:r>
          </a:p>
          <a:p>
            <a:pPr marL="455613" indent="-455613">
              <a:lnSpc>
                <a:spcPct val="90000"/>
              </a:lnSpc>
            </a:pPr>
            <a:r>
              <a:rPr lang="en-US" sz="3200" dirty="0"/>
              <a:t>Web based, relational/multi-dimensional </a:t>
            </a:r>
          </a:p>
          <a:p>
            <a:pPr marL="455613" indent="-455613">
              <a:lnSpc>
                <a:spcPct val="90000"/>
              </a:lnSpc>
            </a:pPr>
            <a:r>
              <a:rPr lang="en-US" sz="3200" dirty="0"/>
              <a:t>Client/server, real-time/right-time/active...</a:t>
            </a:r>
          </a:p>
        </p:txBody>
      </p:sp>
    </p:spTree>
    <p:extLst>
      <p:ext uri="{BB962C8B-B14F-4D97-AF65-F5344CB8AC3E}">
        <p14:creationId xmlns:p14="http://schemas.microsoft.com/office/powerpoint/2010/main" val="3542362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dirty="0">
                <a:ea typeface="ＭＳ Ｐゴシック" charset="-128"/>
              </a:rPr>
              <a:t>	A departmental small-scale “DW” that stores only limited/relevant data </a:t>
            </a:r>
          </a:p>
          <a:p>
            <a:pPr lvl="5"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Dependent data mart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A subset that is created directly from a data warehouse 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Independent data mart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A small data warehouse designed for a strategic business unit or a department </a:t>
            </a:r>
          </a:p>
        </p:txBody>
      </p:sp>
    </p:spTree>
    <p:extLst>
      <p:ext uri="{BB962C8B-B14F-4D97-AF65-F5344CB8AC3E}">
        <p14:creationId xmlns:p14="http://schemas.microsoft.com/office/powerpoint/2010/main" val="1462431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Generic DW 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8037809" cy="459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72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4800600"/>
          </a:xfrm>
        </p:spPr>
        <p:txBody>
          <a:bodyPr/>
          <a:lstStyle/>
          <a:p>
            <a:r>
              <a:rPr lang="en-US" dirty="0"/>
              <a:t>Managers usually make decisions by following a four-step process (a.k.a. the scientific approach) </a:t>
            </a:r>
          </a:p>
          <a:p>
            <a:pPr marL="914400" lvl="1" indent="-514350">
              <a:buSzPct val="75000"/>
              <a:buFont typeface="+mj-lt"/>
              <a:buAutoNum type="arabicPeriod"/>
            </a:pPr>
            <a:r>
              <a:rPr lang="en-US" dirty="0"/>
              <a:t>Define the problem (or opportunity) </a:t>
            </a:r>
          </a:p>
          <a:p>
            <a:pPr marL="914400" lvl="1" indent="-514350">
              <a:buSzPct val="75000"/>
              <a:buFont typeface="+mj-lt"/>
              <a:buAutoNum type="arabicPeriod"/>
            </a:pPr>
            <a:r>
              <a:rPr lang="en-US" dirty="0"/>
              <a:t>Construct a model that describes the real-world problem.</a:t>
            </a:r>
          </a:p>
          <a:p>
            <a:pPr marL="914400" lvl="1" indent="-514350">
              <a:buSzPct val="75000"/>
              <a:buFont typeface="+mj-lt"/>
              <a:buAutoNum type="arabicPeriod"/>
            </a:pPr>
            <a:r>
              <a:rPr lang="en-US" dirty="0"/>
              <a:t>Identify possible solutions to the modeled problem and evaluate the solutions.</a:t>
            </a:r>
          </a:p>
          <a:p>
            <a:pPr marL="914400" lvl="1" indent="-514350">
              <a:buSzPct val="75000"/>
              <a:buFont typeface="+mj-lt"/>
              <a:buAutoNum type="arabicPeriod"/>
            </a:pPr>
            <a:r>
              <a:rPr lang="en-US" dirty="0"/>
              <a:t>Compare, choose, and recommend a potential solution to the problem.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2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Architecture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5613" indent="-455613">
              <a:buSzPct val="70000"/>
            </a:pPr>
            <a:r>
              <a:rPr lang="en-US" sz="2800" dirty="0">
                <a:solidFill>
                  <a:srgbClr val="FF0000"/>
                </a:solidFill>
              </a:rPr>
              <a:t>Three-tier architecture</a:t>
            </a:r>
          </a:p>
          <a:p>
            <a:pPr marL="911225" lvl="1" indent="-334963">
              <a:buSzPct val="70000"/>
              <a:buFont typeface="Wingdings" pitchFamily="2" charset="2"/>
              <a:buAutoNum type="arabicPeriod"/>
            </a:pPr>
            <a:r>
              <a:rPr lang="en-US" sz="2400" dirty="0"/>
              <a:t>Data acquisition software (back-end)</a:t>
            </a:r>
          </a:p>
          <a:p>
            <a:pPr marL="911225" lvl="1" indent="-334963">
              <a:buSzPct val="70000"/>
              <a:buFont typeface="Wingdings" pitchFamily="2" charset="2"/>
              <a:buAutoNum type="arabicPeriod"/>
            </a:pPr>
            <a:r>
              <a:rPr lang="en-US" sz="2400" dirty="0"/>
              <a:t>The data warehouse that contains the data &amp; software</a:t>
            </a:r>
          </a:p>
          <a:p>
            <a:pPr marL="911225" lvl="1" indent="-334963">
              <a:buSzPct val="70000"/>
              <a:buFont typeface="Wingdings" pitchFamily="2" charset="2"/>
              <a:buAutoNum type="arabicPeriod"/>
            </a:pPr>
            <a:r>
              <a:rPr lang="en-US" sz="2400" dirty="0"/>
              <a:t>Client (front-end) software that allows users to access and analyze data from the warehouse</a:t>
            </a:r>
          </a:p>
          <a:p>
            <a:pPr marL="452437" indent="-334963">
              <a:buSzPct val="70000"/>
            </a:pPr>
            <a:r>
              <a:rPr lang="en-US" sz="2800" dirty="0">
                <a:solidFill>
                  <a:srgbClr val="FF0000"/>
                </a:solidFill>
              </a:rPr>
              <a:t>Two-tier architecture</a:t>
            </a:r>
          </a:p>
          <a:p>
            <a:pPr marL="911225" lvl="1" indent="-334963">
              <a:buSzPct val="70000"/>
              <a:buNone/>
            </a:pPr>
            <a:r>
              <a:rPr lang="en-US" sz="2400" dirty="0"/>
              <a:t>First two tiers in three-tier architecture is combined into one</a:t>
            </a:r>
          </a:p>
          <a:p>
            <a:pPr marL="455613" indent="-455613">
              <a:buSzPct val="70000"/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990099"/>
                </a:solidFill>
              </a:rPr>
              <a:t>… sometimes there is only one tier?</a:t>
            </a:r>
          </a:p>
          <a:p>
            <a:pPr marL="911225" lvl="1" indent="-334963">
              <a:buSzPct val="70000"/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030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Architectures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567" y="1524000"/>
            <a:ext cx="631383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962400"/>
            <a:ext cx="4419600" cy="23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2140803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solidFill>
                  <a:srgbClr val="F85E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3-tier </a:t>
            </a:r>
          </a:p>
          <a:p>
            <a:pPr algn="ctr"/>
            <a:r>
              <a:rPr lang="en-US" sz="2400" b="1" cap="none" spc="50" dirty="0">
                <a:ln w="11430"/>
                <a:solidFill>
                  <a:srgbClr val="F85E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architecture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45720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solidFill>
                  <a:srgbClr val="F85E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2-tier </a:t>
            </a:r>
          </a:p>
          <a:p>
            <a:pPr algn="ctr"/>
            <a:r>
              <a:rPr lang="en-US" sz="2400" b="1" cap="none" spc="50" dirty="0">
                <a:ln w="11430"/>
                <a:solidFill>
                  <a:srgbClr val="F85E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architecture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6600" y="4546937"/>
            <a:ext cx="19812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>
                <a:ln w="11430"/>
                <a:solidFill>
                  <a:srgbClr val="F85E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1-tier </a:t>
            </a:r>
          </a:p>
          <a:p>
            <a:pPr algn="ctr"/>
            <a:r>
              <a:rPr lang="en-US" sz="2000" b="1" cap="none" spc="50" dirty="0">
                <a:ln w="11430"/>
                <a:solidFill>
                  <a:srgbClr val="F85E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Architecture</a:t>
            </a:r>
          </a:p>
          <a:p>
            <a:pPr algn="ctr"/>
            <a:r>
              <a:rPr lang="en-US" sz="2000" spc="50" dirty="0">
                <a:ln w="11430"/>
                <a:solidFill>
                  <a:srgbClr val="F85E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cap="none" spc="50" dirty="0">
              <a:ln w="11430"/>
              <a:solidFill>
                <a:srgbClr val="F85E0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971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Warehousing Architectures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to consider when deciding which architecture to use:</a:t>
            </a:r>
          </a:p>
          <a:p>
            <a:pPr lvl="1"/>
            <a:r>
              <a:rPr lang="en-US" sz="2600" dirty="0"/>
              <a:t>Which database management system (DBMS) should be used? </a:t>
            </a:r>
          </a:p>
          <a:p>
            <a:pPr lvl="1"/>
            <a:r>
              <a:rPr lang="en-US" sz="2600" dirty="0"/>
              <a:t>Will parallel processing and/or partitioning be used? </a:t>
            </a:r>
          </a:p>
          <a:p>
            <a:pPr lvl="1"/>
            <a:r>
              <a:rPr lang="en-US" sz="2600" dirty="0"/>
              <a:t>Will data migration tools be used to load the data warehouse?</a:t>
            </a:r>
          </a:p>
          <a:p>
            <a:pPr lvl="1"/>
            <a:r>
              <a:rPr lang="en-US" sz="2600" dirty="0"/>
              <a:t>What tools will be used to support data retrieval and analysis? </a:t>
            </a:r>
          </a:p>
        </p:txBody>
      </p:sp>
    </p:spTree>
    <p:extLst>
      <p:ext uri="{BB962C8B-B14F-4D97-AF65-F5344CB8AC3E}">
        <p14:creationId xmlns:p14="http://schemas.microsoft.com/office/powerpoint/2010/main" val="19129258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Web-Based DW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082" y="1828800"/>
            <a:ext cx="708391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571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Ten factors that potentially affect the architecture selection decision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191000" cy="3962400"/>
          </a:xfrm>
        </p:spPr>
        <p:txBody>
          <a:bodyPr>
            <a:noAutofit/>
          </a:bodyPr>
          <a:lstStyle/>
          <a:p>
            <a:pPr marL="347663" indent="-347663">
              <a:buClr>
                <a:srgbClr val="C00000"/>
              </a:buClr>
              <a:buSzPct val="100000"/>
              <a:buFontTx/>
              <a:buAutoNum type="arabicPeriod"/>
            </a:pPr>
            <a:r>
              <a:rPr lang="en-US" sz="2400" dirty="0">
                <a:solidFill>
                  <a:srgbClr val="0066FF"/>
                </a:solidFill>
              </a:rPr>
              <a:t>Information interdependence between organizational units</a:t>
            </a:r>
          </a:p>
          <a:p>
            <a:pPr marL="347663" indent="-347663">
              <a:buClr>
                <a:srgbClr val="C00000"/>
              </a:buClr>
              <a:buSzPct val="100000"/>
              <a:buFontTx/>
              <a:buAutoNum type="arabicPeriod"/>
            </a:pPr>
            <a:r>
              <a:rPr lang="en-US" sz="2400" dirty="0">
                <a:solidFill>
                  <a:srgbClr val="0066FF"/>
                </a:solidFill>
              </a:rPr>
              <a:t>Upper management’s information needs</a:t>
            </a:r>
          </a:p>
          <a:p>
            <a:pPr marL="347663" indent="-347663">
              <a:buClr>
                <a:srgbClr val="C00000"/>
              </a:buClr>
              <a:buSzPct val="100000"/>
              <a:buFontTx/>
              <a:buAutoNum type="arabicPeriod"/>
            </a:pPr>
            <a:r>
              <a:rPr lang="en-US" sz="2400" dirty="0">
                <a:solidFill>
                  <a:srgbClr val="0066FF"/>
                </a:solidFill>
              </a:rPr>
              <a:t>Urgency of need for a data warehouse</a:t>
            </a:r>
          </a:p>
          <a:p>
            <a:pPr marL="347663" indent="-347663">
              <a:buClr>
                <a:srgbClr val="C00000"/>
              </a:buClr>
              <a:buSzPct val="100000"/>
              <a:buFontTx/>
              <a:buAutoNum type="arabicPeriod"/>
            </a:pPr>
            <a:r>
              <a:rPr lang="en-US" sz="2400" dirty="0">
                <a:solidFill>
                  <a:srgbClr val="0066FF"/>
                </a:solidFill>
              </a:rPr>
              <a:t>Nature of end-user tasks</a:t>
            </a:r>
          </a:p>
          <a:p>
            <a:pPr marL="347663" indent="-347663">
              <a:buClr>
                <a:srgbClr val="C00000"/>
              </a:buClr>
              <a:buSzPct val="100000"/>
              <a:buFontTx/>
              <a:buAutoNum type="arabicPeriod"/>
            </a:pPr>
            <a:r>
              <a:rPr lang="en-US" sz="2400" dirty="0">
                <a:solidFill>
                  <a:srgbClr val="0066FF"/>
                </a:solidFill>
              </a:rPr>
              <a:t>Constraints on resources 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267200" cy="3962400"/>
          </a:xfrm>
        </p:spPr>
        <p:txBody>
          <a:bodyPr>
            <a:normAutofit/>
          </a:bodyPr>
          <a:lstStyle/>
          <a:p>
            <a:pPr marL="463550" indent="-463550">
              <a:buClr>
                <a:srgbClr val="C00000"/>
              </a:buClr>
              <a:buSzPct val="100000"/>
              <a:buFont typeface="+mj-lt"/>
              <a:buAutoNum type="arabicPeriod" startAt="6"/>
            </a:pPr>
            <a:r>
              <a:rPr lang="en-US" sz="2400" dirty="0">
                <a:solidFill>
                  <a:srgbClr val="0066FF"/>
                </a:solidFill>
              </a:rPr>
              <a:t>Strategic view of the data warehouse prior to implementation</a:t>
            </a:r>
          </a:p>
          <a:p>
            <a:pPr marL="463550" indent="-463550">
              <a:buClr>
                <a:srgbClr val="C00000"/>
              </a:buClr>
              <a:buSzPct val="100000"/>
              <a:buFontTx/>
              <a:buAutoNum type="arabicPeriod" startAt="6"/>
            </a:pPr>
            <a:r>
              <a:rPr lang="en-US" sz="2400" dirty="0">
                <a:solidFill>
                  <a:srgbClr val="0066FF"/>
                </a:solidFill>
              </a:rPr>
              <a:t>Compatibility with existing systems</a:t>
            </a:r>
          </a:p>
          <a:p>
            <a:pPr marL="463550" indent="-463550">
              <a:buClr>
                <a:srgbClr val="C00000"/>
              </a:buClr>
              <a:buSzPct val="100000"/>
              <a:buFontTx/>
              <a:buAutoNum type="arabicPeriod" startAt="6"/>
            </a:pPr>
            <a:r>
              <a:rPr lang="en-US" sz="2400" dirty="0">
                <a:solidFill>
                  <a:srgbClr val="0066FF"/>
                </a:solidFill>
              </a:rPr>
              <a:t>Perceived ability of the in-house IT staff</a:t>
            </a:r>
          </a:p>
          <a:p>
            <a:pPr marL="463550" indent="-463550">
              <a:buClr>
                <a:srgbClr val="C00000"/>
              </a:buClr>
              <a:buSzPct val="100000"/>
              <a:buFontTx/>
              <a:buAutoNum type="arabicPeriod" startAt="6"/>
            </a:pPr>
            <a:r>
              <a:rPr lang="en-US" sz="2400" dirty="0">
                <a:solidFill>
                  <a:srgbClr val="0066FF"/>
                </a:solidFill>
              </a:rPr>
              <a:t>Technical issues</a:t>
            </a:r>
          </a:p>
          <a:p>
            <a:pPr marL="463550" indent="-463550">
              <a:buClr>
                <a:srgbClr val="C00000"/>
              </a:buClr>
              <a:buSzPct val="100000"/>
              <a:buFontTx/>
              <a:buAutoNum type="arabicPeriod" startAt="6"/>
            </a:pPr>
            <a:r>
              <a:rPr lang="en-US" sz="2400" dirty="0">
                <a:solidFill>
                  <a:srgbClr val="0066FF"/>
                </a:solidFill>
              </a:rPr>
              <a:t>Social/political factors</a:t>
            </a:r>
          </a:p>
        </p:txBody>
      </p:sp>
    </p:spTree>
    <p:extLst>
      <p:ext uri="{BB962C8B-B14F-4D97-AF65-F5344CB8AC3E}">
        <p14:creationId xmlns:p14="http://schemas.microsoft.com/office/powerpoint/2010/main" val="11365636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Integration and the Extraction, Transformation, and Load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ETL = E</a:t>
            </a:r>
            <a:r>
              <a:rPr lang="en-US" sz="2400" dirty="0"/>
              <a:t>xtract</a:t>
            </a:r>
            <a:r>
              <a:rPr lang="en-US" sz="2400" dirty="0">
                <a:solidFill>
                  <a:srgbClr val="FF0000"/>
                </a:solidFill>
              </a:rPr>
              <a:t> T</a:t>
            </a:r>
            <a:r>
              <a:rPr lang="en-US" sz="2400" dirty="0"/>
              <a:t>ransform</a:t>
            </a:r>
            <a:r>
              <a:rPr lang="en-US" sz="2400" dirty="0">
                <a:solidFill>
                  <a:srgbClr val="FF0000"/>
                </a:solidFill>
              </a:rPr>
              <a:t> L</a:t>
            </a:r>
            <a:r>
              <a:rPr lang="en-US" sz="2400" dirty="0"/>
              <a:t>oad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Data integration </a:t>
            </a:r>
          </a:p>
          <a:p>
            <a:pPr>
              <a:buFontTx/>
              <a:buNone/>
            </a:pPr>
            <a:r>
              <a:rPr lang="en-US" sz="2400" dirty="0"/>
              <a:t>	Integration that comprises three major processes: data access, data federation, and change capture.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Enterprise application integration (EAI)</a:t>
            </a:r>
          </a:p>
          <a:p>
            <a:pPr>
              <a:buFontTx/>
              <a:buNone/>
            </a:pPr>
            <a:r>
              <a:rPr lang="en-US" sz="2400" dirty="0"/>
              <a:t>	A technology that</a:t>
            </a:r>
            <a:r>
              <a:rPr lang="en-US" sz="2400" b="1" dirty="0"/>
              <a:t> </a:t>
            </a:r>
            <a:r>
              <a:rPr lang="en-US" sz="2400" dirty="0"/>
              <a:t>provides a vehicle for pushing data from source systems into a data warehouse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Enterprise information integration (EII) </a:t>
            </a:r>
          </a:p>
          <a:p>
            <a:pPr>
              <a:buFontTx/>
              <a:buNone/>
            </a:pPr>
            <a:r>
              <a:rPr lang="en-US" sz="2400" dirty="0"/>
              <a:t>	An evolving tool space that promises real-time data integration from a variety of sources, such as relational or multidimensional databases, Web services, etc.</a:t>
            </a:r>
          </a:p>
        </p:txBody>
      </p:sp>
    </p:spTree>
    <p:extLst>
      <p:ext uri="{BB962C8B-B14F-4D97-AF65-F5344CB8AC3E}">
        <p14:creationId xmlns:p14="http://schemas.microsoft.com/office/powerpoint/2010/main" val="331155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Integration and the Extraction, Transformation, and Load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8305800" cy="358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1729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(Extract, Transform, Load)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Issues affecting the purchase of an ETL tool</a:t>
            </a:r>
          </a:p>
          <a:p>
            <a:pPr lvl="1"/>
            <a:r>
              <a:rPr lang="en-US" sz="2400" dirty="0"/>
              <a:t>Data transformation tools are expensive</a:t>
            </a:r>
          </a:p>
          <a:p>
            <a:pPr lvl="1"/>
            <a:r>
              <a:rPr lang="en-US" sz="2400" dirty="0"/>
              <a:t>Data transformation tools may have a long learning curve</a:t>
            </a:r>
          </a:p>
          <a:p>
            <a:r>
              <a:rPr lang="en-US" sz="2800" dirty="0"/>
              <a:t>Important criteria in selecting an ETL tool</a:t>
            </a:r>
          </a:p>
          <a:p>
            <a:pPr lvl="1"/>
            <a:r>
              <a:rPr lang="en-US" sz="2400" dirty="0"/>
              <a:t>Ability to read from and write to an unlimited number of data sources/architectures</a:t>
            </a:r>
          </a:p>
          <a:p>
            <a:pPr lvl="1"/>
            <a:r>
              <a:rPr lang="en-US" sz="2400" dirty="0"/>
              <a:t>Automatic capturing and delivery of metadata</a:t>
            </a:r>
          </a:p>
          <a:p>
            <a:pPr lvl="1"/>
            <a:r>
              <a:rPr lang="en-US" sz="2400" dirty="0"/>
              <a:t>A history of conforming to open standards</a:t>
            </a:r>
          </a:p>
          <a:p>
            <a:pPr lvl="1"/>
            <a:r>
              <a:rPr lang="en-US" sz="2400" dirty="0"/>
              <a:t>An easy-to-use interface for the developer and the functional user </a:t>
            </a:r>
          </a:p>
        </p:txBody>
      </p:sp>
    </p:spTree>
    <p:extLst>
      <p:ext uri="{BB962C8B-B14F-4D97-AF65-F5344CB8AC3E}">
        <p14:creationId xmlns:p14="http://schemas.microsoft.com/office/powerpoint/2010/main" val="2543783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77200" cy="1158240"/>
          </a:xfrm>
        </p:spPr>
        <p:txBody>
          <a:bodyPr>
            <a:normAutofit/>
          </a:bodyPr>
          <a:lstStyle/>
          <a:p>
            <a:r>
              <a:rPr lang="en-US" dirty="0"/>
              <a:t>Additional DW Considerations Hosted Data Warehouses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/>
              <a:t>Benefits:</a:t>
            </a:r>
          </a:p>
          <a:p>
            <a:pPr lvl="1"/>
            <a:r>
              <a:rPr lang="en-US" sz="2800" dirty="0"/>
              <a:t>Requires minimal investment in infrastructure</a:t>
            </a:r>
          </a:p>
          <a:p>
            <a:pPr lvl="1"/>
            <a:r>
              <a:rPr lang="en-US" sz="2800" dirty="0"/>
              <a:t>Frees up capacity on in-house systems</a:t>
            </a:r>
          </a:p>
          <a:p>
            <a:pPr lvl="1"/>
            <a:r>
              <a:rPr lang="en-US" sz="2800" dirty="0"/>
              <a:t>Frees up cash flow</a:t>
            </a:r>
          </a:p>
          <a:p>
            <a:pPr lvl="1"/>
            <a:r>
              <a:rPr lang="en-US" sz="2800" dirty="0"/>
              <a:t>Makes powerful solutions affordable</a:t>
            </a:r>
          </a:p>
          <a:p>
            <a:pPr lvl="1"/>
            <a:r>
              <a:rPr lang="en-US" sz="2800" dirty="0"/>
              <a:t>Enables solutions that provide for growth</a:t>
            </a:r>
          </a:p>
          <a:p>
            <a:pPr lvl="1"/>
            <a:r>
              <a:rPr lang="en-US" sz="2800" dirty="0"/>
              <a:t>Offers better quality equipment and software</a:t>
            </a:r>
          </a:p>
          <a:p>
            <a:pPr lvl="1"/>
            <a:r>
              <a:rPr lang="en-US" sz="2800" dirty="0"/>
              <a:t>Provides faster connections</a:t>
            </a:r>
          </a:p>
          <a:p>
            <a:pPr lvl="1"/>
            <a:r>
              <a:rPr lang="en-US" sz="2800" dirty="0"/>
              <a:t>… more in the book</a:t>
            </a:r>
          </a:p>
        </p:txBody>
      </p:sp>
    </p:spTree>
    <p:extLst>
      <p:ext uri="{BB962C8B-B14F-4D97-AF65-F5344CB8AC3E}">
        <p14:creationId xmlns:p14="http://schemas.microsoft.com/office/powerpoint/2010/main" val="710295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Data in DW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Dimensional Modeling </a:t>
            </a:r>
          </a:p>
          <a:p>
            <a:pPr lvl="1"/>
            <a:r>
              <a:rPr lang="en-US" sz="2400" dirty="0"/>
              <a:t>A retrieval-based system that supports high-volume query access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Star schema </a:t>
            </a:r>
          </a:p>
          <a:p>
            <a:pPr lvl="1"/>
            <a:r>
              <a:rPr lang="en-US" sz="2400" dirty="0"/>
              <a:t>The most commonly used and the simplest style of dimensional modeling</a:t>
            </a:r>
          </a:p>
          <a:p>
            <a:pPr lvl="1"/>
            <a:r>
              <a:rPr lang="en-US" sz="2400" dirty="0"/>
              <a:t>Contain a </a:t>
            </a:r>
            <a:r>
              <a:rPr lang="en-US" sz="2400" dirty="0">
                <a:solidFill>
                  <a:srgbClr val="FF0000"/>
                </a:solidFill>
              </a:rPr>
              <a:t>fact table </a:t>
            </a:r>
            <a:r>
              <a:rPr lang="en-US" sz="2400" dirty="0"/>
              <a:t>surrounded by and connected to several </a:t>
            </a:r>
            <a:r>
              <a:rPr lang="en-US" sz="2400" dirty="0">
                <a:solidFill>
                  <a:srgbClr val="FF0000"/>
                </a:solidFill>
              </a:rPr>
              <a:t>dimension tables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Snowflakes schema </a:t>
            </a:r>
          </a:p>
          <a:p>
            <a:pPr lvl="1"/>
            <a:r>
              <a:rPr lang="en-US" sz="2400" dirty="0"/>
              <a:t>An extension of star schema where the diagram resembles a snowflake in shape</a:t>
            </a:r>
          </a:p>
        </p:txBody>
      </p:sp>
    </p:spTree>
    <p:extLst>
      <p:ext uri="{BB962C8B-B14F-4D97-AF65-F5344CB8AC3E}">
        <p14:creationId xmlns:p14="http://schemas.microsoft.com/office/powerpoint/2010/main" val="172780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Systems Support </a:t>
            </a:r>
            <a:br>
              <a:rPr lang="en-US" dirty="0"/>
            </a:br>
            <a:r>
              <a:rPr lang="en-US" dirty="0"/>
              <a:t>for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885112" cy="4800600"/>
          </a:xfrm>
        </p:spPr>
        <p:txBody>
          <a:bodyPr/>
          <a:lstStyle/>
          <a:p>
            <a:r>
              <a:rPr lang="en-US" dirty="0"/>
              <a:t>Group communication and collaboration</a:t>
            </a:r>
          </a:p>
          <a:p>
            <a:r>
              <a:rPr lang="en-US" dirty="0"/>
              <a:t>Improved data management</a:t>
            </a:r>
          </a:p>
          <a:p>
            <a:r>
              <a:rPr lang="en-US" dirty="0"/>
              <a:t>Managing data warehouses and Big Data</a:t>
            </a:r>
          </a:p>
          <a:p>
            <a:r>
              <a:rPr lang="en-US" dirty="0"/>
              <a:t>Analytical support</a:t>
            </a:r>
          </a:p>
          <a:p>
            <a:r>
              <a:rPr lang="en-US" dirty="0"/>
              <a:t>Overcoming cognitive limits in processing and storing information</a:t>
            </a:r>
          </a:p>
          <a:p>
            <a:r>
              <a:rPr lang="en-US" dirty="0"/>
              <a:t>Knowledge management</a:t>
            </a:r>
          </a:p>
          <a:p>
            <a:r>
              <a:rPr lang="en-US" dirty="0"/>
              <a:t>Anywhere, anytime support</a:t>
            </a:r>
          </a:p>
        </p:txBody>
      </p:sp>
    </p:spTree>
    <p:extLst>
      <p:ext uri="{BB962C8B-B14F-4D97-AF65-F5344CB8AC3E}">
        <p14:creationId xmlns:p14="http://schemas.microsoft.com/office/powerpoint/2010/main" val="18615150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ability to organize, present, and analyze data by several dimensions, such as sales by region, by product, by salesperson, and by time (four dimensions)</a:t>
            </a:r>
          </a:p>
          <a:p>
            <a:r>
              <a:rPr lang="en-US" sz="2800" dirty="0">
                <a:solidFill>
                  <a:srgbClr val="F85E08"/>
                </a:solidFill>
              </a:rPr>
              <a:t>Multidimensional presentation  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Dimensions:</a:t>
            </a:r>
            <a:r>
              <a:rPr lang="en-US" sz="2400" dirty="0"/>
              <a:t> products, salespeople, market segments, business units, geographical locations, distribution channels, country, or industry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Measures: </a:t>
            </a:r>
            <a:r>
              <a:rPr lang="en-US" sz="2400" dirty="0"/>
              <a:t>money, sales volume, head count, inventory profit, actual versus forecast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Time:</a:t>
            </a:r>
            <a:r>
              <a:rPr lang="en-US" sz="2400" dirty="0"/>
              <a:t> daily, weekly, monthly, quarterly, or yearly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Multidimensionality</a:t>
            </a:r>
          </a:p>
        </p:txBody>
      </p:sp>
    </p:spTree>
    <p:extLst>
      <p:ext uri="{BB962C8B-B14F-4D97-AF65-F5344CB8AC3E}">
        <p14:creationId xmlns:p14="http://schemas.microsoft.com/office/powerpoint/2010/main" val="9107271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versus Snowflake Schema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" y="1905000"/>
            <a:ext cx="88923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34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Data in DW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OLTP vs. OLAP…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800" dirty="0"/>
              <a:t>OLTP (online transaction processing)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Capturing and storing data from ERP, CRM, POS, …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main focus is on efficiency of routine tasks</a:t>
            </a:r>
          </a:p>
          <a:p>
            <a:pPr lvl="2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/>
              <a:t>OLAP (Online analytical processing)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Converting data into information for decision support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Data cubes, drill-down / rollup, slice &amp; dice, …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400" dirty="0"/>
              <a:t>Requesting ad hoc reports	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400" dirty="0"/>
              <a:t>Conducting statistical and other analyses 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400" dirty="0"/>
              <a:t>Developing multimedia-based applications</a:t>
            </a:r>
          </a:p>
          <a:p>
            <a:pPr lvl="1">
              <a:lnSpc>
                <a:spcPct val="80000"/>
              </a:lnSpc>
              <a:buSzPct val="70000"/>
            </a:pPr>
            <a:r>
              <a:rPr lang="en-US" sz="2400" dirty="0"/>
              <a:t>…more in the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606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vs. OLTP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00115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185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Slice</a:t>
            </a:r>
            <a:r>
              <a:rPr lang="en-US" sz="2800" dirty="0"/>
              <a:t> - a subset of a multidimensional array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Dice</a:t>
            </a:r>
            <a:r>
              <a:rPr lang="en-US" sz="2800" dirty="0"/>
              <a:t> - a slice on more than two dimensions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Drill Down/Up </a:t>
            </a:r>
            <a:r>
              <a:rPr lang="en-US" sz="2800" dirty="0"/>
              <a:t>- navigating among levels of data ranging from the most summarized (up) to the most detailed (down)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Roll Up </a:t>
            </a:r>
            <a:r>
              <a:rPr lang="en-US" sz="2800" dirty="0"/>
              <a:t>- computing all of the data relationships for one or more dimensions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Pivot</a:t>
            </a:r>
            <a:r>
              <a:rPr lang="en-US" sz="2800" dirty="0"/>
              <a:t> - used to change the dimensional orientation of a report or an ad hoc query-page display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3876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of OLAP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1812" indent="-533400"/>
            <a:r>
              <a:rPr lang="en-US" altLang="zh-CN" sz="2800" dirty="0">
                <a:solidFill>
                  <a:srgbClr val="FF0000"/>
                </a:solidFill>
                <a:ea typeface="宋体" charset="-122"/>
              </a:rPr>
              <a:t>Multidimensional OLAP (MOLAP)</a:t>
            </a:r>
          </a:p>
          <a:p>
            <a:pPr marL="531812" indent="-533400">
              <a:buFontTx/>
              <a:buNone/>
            </a:pPr>
            <a:r>
              <a:rPr lang="en-US" altLang="zh-CN" sz="2800" b="1" dirty="0">
                <a:ea typeface="宋体" charset="-122"/>
              </a:rPr>
              <a:t>	</a:t>
            </a:r>
            <a:r>
              <a:rPr lang="en-US" altLang="zh-CN" sz="2800" dirty="0">
                <a:ea typeface="宋体" charset="-122"/>
              </a:rPr>
              <a:t>OLAP implemented via a specialized multidimensional database (or data store) that summarizes transactions into multidimensional views ahead of time </a:t>
            </a:r>
          </a:p>
          <a:p>
            <a:pPr marL="531812" indent="-533400"/>
            <a:r>
              <a:rPr lang="en-US" altLang="zh-CN" sz="2800" dirty="0">
                <a:solidFill>
                  <a:srgbClr val="FF0000"/>
                </a:solidFill>
                <a:ea typeface="宋体" charset="-122"/>
              </a:rPr>
              <a:t>Relational OLAP (ROLAP)</a:t>
            </a:r>
          </a:p>
          <a:p>
            <a:pPr marL="531812" indent="-533400">
              <a:buFontTx/>
              <a:buNone/>
            </a:pPr>
            <a:r>
              <a:rPr lang="en-US" altLang="zh-CN" sz="2800" dirty="0">
                <a:ea typeface="宋体" charset="-122"/>
              </a:rPr>
              <a:t>	The implementation of</a:t>
            </a:r>
            <a:r>
              <a:rPr lang="en-US" altLang="zh-CN" sz="2800" b="1" dirty="0">
                <a:ea typeface="宋体" charset="-122"/>
              </a:rPr>
              <a:t> </a:t>
            </a:r>
            <a:r>
              <a:rPr lang="en-US" altLang="zh-CN" sz="2800" dirty="0">
                <a:ea typeface="宋体" charset="-122"/>
              </a:rPr>
              <a:t>an OLAP database on top of an existing relational database </a:t>
            </a:r>
          </a:p>
          <a:p>
            <a:pPr marL="531812" indent="-533400"/>
            <a:r>
              <a:rPr lang="en-US" altLang="zh-CN" sz="2800" dirty="0">
                <a:ea typeface="宋体" charset="-122"/>
              </a:rPr>
              <a:t>Database OLAP and Web OLAP (DOLAP and WOLAP); Desktop OLAP,…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95036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Implementation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/>
              <a:t>Identification of data sources and governance</a:t>
            </a:r>
          </a:p>
          <a:p>
            <a:r>
              <a:rPr lang="en-US" sz="2800" dirty="0"/>
              <a:t>Data quality planning, data model design</a:t>
            </a:r>
          </a:p>
          <a:p>
            <a:r>
              <a:rPr lang="en-US" sz="2800" dirty="0"/>
              <a:t>ETL tool selection</a:t>
            </a:r>
          </a:p>
          <a:p>
            <a:r>
              <a:rPr lang="en-US" sz="2800" dirty="0"/>
              <a:t>Establishment of service-level agreements</a:t>
            </a:r>
          </a:p>
          <a:p>
            <a:r>
              <a:rPr lang="en-US" sz="2800" dirty="0"/>
              <a:t>Data transport, data conversion</a:t>
            </a:r>
          </a:p>
          <a:p>
            <a:r>
              <a:rPr lang="en-US" sz="2800" dirty="0"/>
              <a:t>Reconciliation process</a:t>
            </a:r>
          </a:p>
          <a:p>
            <a:r>
              <a:rPr lang="en-US" sz="2800" dirty="0"/>
              <a:t>End-user support</a:t>
            </a:r>
          </a:p>
          <a:p>
            <a:r>
              <a:rPr lang="en-US" sz="2800" dirty="0"/>
              <a:t>Political issues</a:t>
            </a:r>
          </a:p>
          <a:p>
            <a:r>
              <a:rPr lang="en-US" sz="2800" dirty="0"/>
              <a:t>… more in the book </a:t>
            </a:r>
          </a:p>
        </p:txBody>
      </p:sp>
    </p:spTree>
    <p:extLst>
      <p:ext uri="{BB962C8B-B14F-4D97-AF65-F5344CB8AC3E}">
        <p14:creationId xmlns:p14="http://schemas.microsoft.com/office/powerpoint/2010/main" val="8989627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Factors in DW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1812" indent="-533400"/>
            <a:r>
              <a:rPr lang="en-US" dirty="0"/>
              <a:t>Lack of executive sponsorship</a:t>
            </a:r>
          </a:p>
          <a:p>
            <a:pPr marL="531812" indent="-533400"/>
            <a:r>
              <a:rPr lang="en-US" dirty="0"/>
              <a:t>Unclear business objectives</a:t>
            </a:r>
          </a:p>
          <a:p>
            <a:pPr marL="531812" indent="-533400"/>
            <a:r>
              <a:rPr lang="en-US" dirty="0"/>
              <a:t>Cultural issues being ignored</a:t>
            </a:r>
          </a:p>
          <a:p>
            <a:pPr marL="990600" lvl="1" indent="-533400"/>
            <a:r>
              <a:rPr lang="en-US" dirty="0"/>
              <a:t>Change management</a:t>
            </a:r>
          </a:p>
          <a:p>
            <a:pPr marL="531812" indent="-533400"/>
            <a:r>
              <a:rPr lang="en-US" dirty="0"/>
              <a:t>Unrealistic expectations</a:t>
            </a:r>
          </a:p>
          <a:p>
            <a:pPr marL="531812" indent="-533400"/>
            <a:r>
              <a:rPr lang="en-US" dirty="0"/>
              <a:t>Inappropriate architecture</a:t>
            </a:r>
          </a:p>
          <a:p>
            <a:pPr marL="531812" indent="-533400"/>
            <a:r>
              <a:rPr lang="en-US" dirty="0"/>
              <a:t>Low data quality / missing information</a:t>
            </a:r>
          </a:p>
          <a:p>
            <a:pPr marL="531812" indent="-533400"/>
            <a:r>
              <a:rPr lang="en-US" dirty="0"/>
              <a:t>Loading data just because it is available </a:t>
            </a:r>
          </a:p>
        </p:txBody>
      </p:sp>
    </p:spTree>
    <p:extLst>
      <p:ext uri="{BB962C8B-B14F-4D97-AF65-F5344CB8AC3E}">
        <p14:creationId xmlns:p14="http://schemas.microsoft.com/office/powerpoint/2010/main" val="32347615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27025"/>
            <a:ext cx="7793037" cy="1044575"/>
          </a:xfrm>
        </p:spPr>
        <p:txBody>
          <a:bodyPr/>
          <a:lstStyle/>
          <a:p>
            <a:r>
              <a:rPr lang="en-US" dirty="0"/>
              <a:t>Massive DW and 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00600"/>
          </a:xfrm>
        </p:spPr>
        <p:txBody>
          <a:bodyPr>
            <a:normAutofit/>
          </a:bodyPr>
          <a:lstStyle/>
          <a:p>
            <a:pPr marL="531812" indent="-533400"/>
            <a:r>
              <a:rPr lang="en-US" dirty="0"/>
              <a:t>Scalability</a:t>
            </a:r>
          </a:p>
          <a:p>
            <a:pPr marL="990600" lvl="1" indent="-533400"/>
            <a:r>
              <a:rPr lang="en-US" dirty="0"/>
              <a:t>The main issues pertaining to scalability:</a:t>
            </a:r>
          </a:p>
          <a:p>
            <a:pPr marL="1204913" lvl="2" indent="-290513"/>
            <a:r>
              <a:rPr lang="en-US" sz="2600" dirty="0"/>
              <a:t>The amount of data in the warehouse</a:t>
            </a:r>
          </a:p>
          <a:p>
            <a:pPr marL="1204913" lvl="2" indent="-290513"/>
            <a:r>
              <a:rPr lang="en-US" sz="2600" dirty="0"/>
              <a:t>How quickly the warehouse is expected to grow</a:t>
            </a:r>
          </a:p>
          <a:p>
            <a:pPr marL="1204913" lvl="2" indent="-290513"/>
            <a:r>
              <a:rPr lang="en-US" sz="2600" dirty="0"/>
              <a:t>The number of concurrent users</a:t>
            </a:r>
          </a:p>
          <a:p>
            <a:pPr marL="1204913" lvl="2" indent="-290513"/>
            <a:r>
              <a:rPr lang="en-US" sz="2600" dirty="0"/>
              <a:t>The complexity of user queries </a:t>
            </a:r>
          </a:p>
          <a:p>
            <a:pPr marL="990600" lvl="1" indent="-533400"/>
            <a:r>
              <a:rPr lang="en-US" dirty="0"/>
              <a:t>Good scalability means that queries and other data-access functions will grow linearly with the size of the warehouse</a:t>
            </a:r>
          </a:p>
        </p:txBody>
      </p:sp>
    </p:spTree>
    <p:extLst>
      <p:ext uri="{BB962C8B-B14F-4D97-AF65-F5344CB8AC3E}">
        <p14:creationId xmlns:p14="http://schemas.microsoft.com/office/powerpoint/2010/main" val="36154715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Real-Time/Active DW/BI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Enabling real-time data updates for real-time analysis and real-time decision making is growing rapidly</a:t>
            </a:r>
          </a:p>
          <a:p>
            <a:pPr lvl="1"/>
            <a:r>
              <a:rPr lang="en-US" dirty="0"/>
              <a:t>Push vs. Pull (of data)</a:t>
            </a:r>
          </a:p>
          <a:p>
            <a:r>
              <a:rPr lang="en-US" dirty="0"/>
              <a:t>Concerns about real-time BI</a:t>
            </a:r>
          </a:p>
          <a:p>
            <a:pPr lvl="1"/>
            <a:r>
              <a:rPr lang="en-US" sz="2400" dirty="0"/>
              <a:t>Not all data should be updated continuously</a:t>
            </a:r>
          </a:p>
          <a:p>
            <a:pPr lvl="1"/>
            <a:r>
              <a:rPr lang="en-US" sz="2400" dirty="0"/>
              <a:t>Mismatch of reports generated minutes apart</a:t>
            </a:r>
          </a:p>
          <a:p>
            <a:pPr lvl="1"/>
            <a:r>
              <a:rPr lang="en-US" sz="2400" dirty="0"/>
              <a:t>May be cost prohibitive</a:t>
            </a:r>
          </a:p>
          <a:p>
            <a:pPr lvl="1"/>
            <a:r>
              <a:rPr lang="en-US" sz="2400" dirty="0"/>
              <a:t>May also be infeasible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2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50825"/>
            <a:ext cx="7993062" cy="1044575"/>
          </a:xfrm>
        </p:spPr>
        <p:txBody>
          <a:bodyPr/>
          <a:lstStyle/>
          <a:p>
            <a:r>
              <a:rPr lang="en-US" dirty="0"/>
              <a:t>An Early Decision Support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808912" cy="4800600"/>
          </a:xfrm>
        </p:spPr>
        <p:txBody>
          <a:bodyPr/>
          <a:lstStyle/>
          <a:p>
            <a:r>
              <a:rPr lang="en-US" dirty="0"/>
              <a:t>Degree of Structuredness (Simon, 1977)</a:t>
            </a:r>
          </a:p>
          <a:p>
            <a:pPr lvl="1"/>
            <a:r>
              <a:rPr lang="en-US" dirty="0"/>
              <a:t>Decisions are classified as </a:t>
            </a:r>
          </a:p>
          <a:p>
            <a:pPr lvl="2"/>
            <a:r>
              <a:rPr lang="en-US" dirty="0"/>
              <a:t>Highly structured (a.k.a. programmed)</a:t>
            </a:r>
          </a:p>
          <a:p>
            <a:pPr lvl="2"/>
            <a:r>
              <a:rPr lang="en-US" dirty="0"/>
              <a:t>Semi-structured</a:t>
            </a:r>
          </a:p>
          <a:p>
            <a:pPr lvl="2"/>
            <a:r>
              <a:rPr lang="en-US" dirty="0"/>
              <a:t>Highly unstructured (i.e., nonprogrammed)  </a:t>
            </a:r>
          </a:p>
          <a:p>
            <a:r>
              <a:rPr lang="en-US" dirty="0"/>
              <a:t>Types of Control (Anthony, 1965)</a:t>
            </a:r>
          </a:p>
          <a:p>
            <a:pPr lvl="1"/>
            <a:r>
              <a:rPr lang="en-US" dirty="0"/>
              <a:t>Strategic planning (top-level, long-range)</a:t>
            </a:r>
          </a:p>
          <a:p>
            <a:pPr lvl="1"/>
            <a:r>
              <a:rPr lang="en-US" dirty="0"/>
              <a:t>Management control (tactical planning)</a:t>
            </a:r>
          </a:p>
          <a:p>
            <a:pPr lvl="1"/>
            <a:r>
              <a:rPr lang="en-US" dirty="0"/>
              <a:t>Operational control</a:t>
            </a:r>
          </a:p>
        </p:txBody>
      </p:sp>
    </p:spTree>
    <p:extLst>
      <p:ext uri="{BB962C8B-B14F-4D97-AF65-F5344CB8AC3E}">
        <p14:creationId xmlns:p14="http://schemas.microsoft.com/office/powerpoint/2010/main" val="2162106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Administration and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Data warehouse administrator (DWA)</a:t>
            </a:r>
          </a:p>
          <a:p>
            <a:pPr lvl="1"/>
            <a:r>
              <a:rPr lang="en-US" sz="2400" dirty="0"/>
              <a:t>DWA should…</a:t>
            </a:r>
          </a:p>
          <a:p>
            <a:pPr lvl="2"/>
            <a:r>
              <a:rPr lang="en-US" sz="2000" dirty="0"/>
              <a:t>have the knowledge of high-performance software, hardware and networking technologies</a:t>
            </a:r>
          </a:p>
          <a:p>
            <a:pPr lvl="2"/>
            <a:r>
              <a:rPr lang="en-US" sz="2000" dirty="0"/>
              <a:t>possess solid business knowledge and insight</a:t>
            </a:r>
          </a:p>
          <a:p>
            <a:pPr lvl="2"/>
            <a:r>
              <a:rPr lang="en-US" sz="2000" dirty="0"/>
              <a:t>be familiar with the decision-making processes so as to suitably design/maintain the data warehouse structure</a:t>
            </a:r>
          </a:p>
          <a:p>
            <a:pPr lvl="2"/>
            <a:r>
              <a:rPr lang="en-US" sz="2000" dirty="0"/>
              <a:t>possess excellent communications skills</a:t>
            </a:r>
          </a:p>
          <a:p>
            <a:r>
              <a:rPr lang="en-US" sz="2800" dirty="0"/>
              <a:t>Security and privacy is a pressing issue in DW</a:t>
            </a:r>
          </a:p>
          <a:p>
            <a:pPr lvl="1"/>
            <a:r>
              <a:rPr lang="en-US" sz="2400" dirty="0"/>
              <a:t>Safeguarding the most valuable assets </a:t>
            </a:r>
          </a:p>
          <a:p>
            <a:pPr lvl="1"/>
            <a:r>
              <a:rPr lang="en-US" sz="2400" dirty="0"/>
              <a:t>Government regulations (HIPAA, etc.)</a:t>
            </a:r>
          </a:p>
          <a:p>
            <a:pPr lvl="1"/>
            <a:r>
              <a:rPr lang="en-US" sz="2400" dirty="0"/>
              <a:t>Must be explicitly planned and executed 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1844573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9182036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4:</a:t>
            </a:r>
          </a:p>
          <a:p>
            <a:pPr eaLnBrk="1" hangingPunct="1">
              <a:defRPr/>
            </a:pPr>
            <a:r>
              <a:rPr lang="en-US" dirty="0"/>
              <a:t>Business Reporting,</a:t>
            </a:r>
          </a:p>
          <a:p>
            <a:pPr eaLnBrk="1" hangingPunct="1">
              <a:defRPr/>
            </a:pPr>
            <a:r>
              <a:rPr lang="en-US" dirty="0"/>
              <a:t>Visual Analytics, and Business</a:t>
            </a:r>
          </a:p>
          <a:p>
            <a:pPr eaLnBrk="1" hangingPunct="1">
              <a:defRPr/>
            </a:pPr>
            <a:r>
              <a:rPr lang="en-US" dirty="0"/>
              <a:t>Performance Management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326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Reporting </a:t>
            </a:r>
            <a:br>
              <a:rPr lang="en-US" dirty="0"/>
            </a:br>
            <a:r>
              <a:rPr lang="en-US" dirty="0"/>
              <a:t>Definitions and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Report = Information </a:t>
            </a:r>
            <a:r>
              <a:rPr lang="en-US" sz="3200" dirty="0">
                <a:sym typeface="Wingdings" panose="05000000000000000000" pitchFamily="2" charset="2"/>
              </a:rPr>
              <a:t> Decision</a:t>
            </a:r>
            <a:endParaRPr lang="en-US" sz="3200" dirty="0"/>
          </a:p>
          <a:p>
            <a:r>
              <a:rPr lang="en-US" sz="3200" dirty="0"/>
              <a:t>Report?</a:t>
            </a:r>
          </a:p>
          <a:p>
            <a:pPr lvl="1"/>
            <a:r>
              <a:rPr lang="en-US" sz="2800" dirty="0"/>
              <a:t>Any communication artifact prepared to convey specific information</a:t>
            </a:r>
          </a:p>
          <a:p>
            <a:r>
              <a:rPr lang="en-US" sz="3200" dirty="0"/>
              <a:t>A report can fulfill many functions</a:t>
            </a:r>
          </a:p>
          <a:p>
            <a:pPr lvl="1"/>
            <a:r>
              <a:rPr lang="en-US" sz="2800" dirty="0"/>
              <a:t>To ensure proper departmental functioning</a:t>
            </a:r>
          </a:p>
          <a:p>
            <a:pPr lvl="1"/>
            <a:r>
              <a:rPr lang="en-US" sz="2800" dirty="0"/>
              <a:t>To provide information</a:t>
            </a:r>
          </a:p>
          <a:p>
            <a:pPr lvl="1"/>
            <a:r>
              <a:rPr lang="en-US" sz="2800" dirty="0"/>
              <a:t>To provide the results of an analysis</a:t>
            </a:r>
          </a:p>
          <a:p>
            <a:pPr lvl="1"/>
            <a:r>
              <a:rPr lang="en-US" sz="2800" dirty="0"/>
              <a:t>To persuade others to act</a:t>
            </a:r>
          </a:p>
          <a:p>
            <a:pPr lvl="1"/>
            <a:r>
              <a:rPr lang="en-US" sz="2800" dirty="0"/>
              <a:t>To create an organizational memory…</a:t>
            </a:r>
          </a:p>
        </p:txBody>
      </p:sp>
    </p:spTree>
    <p:extLst>
      <p:ext uri="{BB962C8B-B14F-4D97-AF65-F5344CB8AC3E}">
        <p14:creationId xmlns:p14="http://schemas.microsoft.com/office/powerpoint/2010/main" val="20549065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Business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 written document that contains information regarding business matters.</a:t>
            </a:r>
          </a:p>
          <a:p>
            <a:r>
              <a:rPr lang="en-US" sz="3200" dirty="0">
                <a:solidFill>
                  <a:srgbClr val="F85E08"/>
                </a:solidFill>
              </a:rPr>
              <a:t>Purpose:</a:t>
            </a:r>
            <a:r>
              <a:rPr lang="en-US" sz="3200" dirty="0"/>
              <a:t> to improve managerial decisions</a:t>
            </a:r>
          </a:p>
          <a:p>
            <a:r>
              <a:rPr lang="en-US" sz="3200" dirty="0">
                <a:solidFill>
                  <a:srgbClr val="F85E08"/>
                </a:solidFill>
              </a:rPr>
              <a:t>Source: </a:t>
            </a:r>
            <a:r>
              <a:rPr lang="en-US" sz="3200" dirty="0"/>
              <a:t>data from inside and outside the organization (via the use of ETL)</a:t>
            </a:r>
          </a:p>
          <a:p>
            <a:r>
              <a:rPr lang="en-US" sz="3200" dirty="0">
                <a:solidFill>
                  <a:srgbClr val="F85E08"/>
                </a:solidFill>
              </a:rPr>
              <a:t>Format:</a:t>
            </a:r>
            <a:r>
              <a:rPr lang="en-US" sz="3200" dirty="0"/>
              <a:t> text + tables + graphs/charts</a:t>
            </a:r>
          </a:p>
          <a:p>
            <a:r>
              <a:rPr lang="en-US" sz="3200" dirty="0">
                <a:solidFill>
                  <a:srgbClr val="F85E08"/>
                </a:solidFill>
              </a:rPr>
              <a:t>Distribution:</a:t>
            </a:r>
            <a:r>
              <a:rPr lang="en-US" sz="3200" dirty="0"/>
              <a:t> in-print, email, portal/intranet</a:t>
            </a:r>
          </a:p>
          <a:p>
            <a:pPr lvl="4"/>
            <a:endParaRPr lang="en-US" sz="16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00CC"/>
                </a:solidFill>
              </a:rPr>
              <a:t>Data acquisition </a:t>
            </a:r>
            <a:r>
              <a:rPr lang="en-US" sz="3200" dirty="0">
                <a:solidFill>
                  <a:srgbClr val="0000CC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0000CC"/>
                </a:solidFill>
              </a:rPr>
              <a:t> Information generation </a:t>
            </a:r>
            <a:r>
              <a:rPr lang="en-US" sz="3200" dirty="0">
                <a:solidFill>
                  <a:srgbClr val="0000CC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0000CC"/>
                </a:solidFill>
              </a:rPr>
              <a:t> Decision making </a:t>
            </a:r>
            <a:r>
              <a:rPr lang="en-US" sz="3200" dirty="0">
                <a:solidFill>
                  <a:srgbClr val="0000CC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0000CC"/>
                </a:solidFill>
              </a:rPr>
              <a:t> Process management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4299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Any Successful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8768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Clarity …</a:t>
            </a:r>
          </a:p>
          <a:p>
            <a:r>
              <a:rPr lang="en-US" sz="3200" dirty="0"/>
              <a:t>Brevity …</a:t>
            </a:r>
          </a:p>
          <a:p>
            <a:r>
              <a:rPr lang="en-US" sz="3200" dirty="0"/>
              <a:t>Completeness …</a:t>
            </a:r>
          </a:p>
          <a:p>
            <a:r>
              <a:rPr lang="en-US" sz="3200" dirty="0"/>
              <a:t>Correctness …</a:t>
            </a:r>
          </a:p>
          <a:p>
            <a:pPr lvl="3"/>
            <a:endParaRPr lang="en-US" sz="2000" dirty="0"/>
          </a:p>
          <a:p>
            <a:r>
              <a:rPr lang="en-US" sz="32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types </a:t>
            </a:r>
            <a:r>
              <a:rPr lang="en-US" sz="3200" dirty="0"/>
              <a:t>(in terms of content and format)</a:t>
            </a:r>
          </a:p>
          <a:p>
            <a:pPr lvl="1"/>
            <a:r>
              <a:rPr lang="en-US" sz="2800" dirty="0"/>
              <a:t>Informal – a single letter or a memo</a:t>
            </a:r>
          </a:p>
          <a:p>
            <a:pPr lvl="1"/>
            <a:r>
              <a:rPr lang="en-US" sz="2800" dirty="0"/>
              <a:t>Formal – 10-100 pages; cover + summary + text</a:t>
            </a:r>
          </a:p>
          <a:p>
            <a:pPr lvl="1"/>
            <a:r>
              <a:rPr lang="en-US" sz="2800" dirty="0"/>
              <a:t>Short report – periodic, informative, investigative</a:t>
            </a:r>
          </a:p>
        </p:txBody>
      </p:sp>
    </p:spTree>
    <p:extLst>
      <p:ext uri="{BB962C8B-B14F-4D97-AF65-F5344CB8AC3E}">
        <p14:creationId xmlns:p14="http://schemas.microsoft.com/office/powerpoint/2010/main" val="20133760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Business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Metric Management Reports</a:t>
            </a:r>
          </a:p>
          <a:p>
            <a:pPr lvl="1"/>
            <a:r>
              <a:rPr lang="en-US" sz="2800" dirty="0"/>
              <a:t>Help manage business performance through metrics (SLAs for externals; KPIs for internals)</a:t>
            </a:r>
          </a:p>
          <a:p>
            <a:pPr lvl="1"/>
            <a:r>
              <a:rPr lang="en-US" sz="2800" dirty="0"/>
              <a:t>Can be used as part of Six Sigma and/or TQM</a:t>
            </a:r>
          </a:p>
          <a:p>
            <a:r>
              <a:rPr lang="en-US" sz="3200" dirty="0"/>
              <a:t>Dashboard-Type Reports</a:t>
            </a:r>
          </a:p>
          <a:p>
            <a:pPr lvl="1"/>
            <a:r>
              <a:rPr lang="en-US" sz="2800" dirty="0"/>
              <a:t>Graphical presentation of several performance indicators in a single page using dials/gauges </a:t>
            </a:r>
          </a:p>
          <a:p>
            <a:r>
              <a:rPr lang="en-US" sz="3200" dirty="0"/>
              <a:t>Balanced Scorecard-Type Reports</a:t>
            </a:r>
          </a:p>
          <a:p>
            <a:pPr lvl="1"/>
            <a:r>
              <a:rPr lang="en-US" sz="2800" dirty="0"/>
              <a:t>Include financial, customer, business process, and learning &amp; growth indicators</a:t>
            </a:r>
          </a:p>
        </p:txBody>
      </p:sp>
    </p:spTree>
    <p:extLst>
      <p:ext uri="{BB962C8B-B14F-4D97-AF65-F5344CB8AC3E}">
        <p14:creationId xmlns:p14="http://schemas.microsoft.com/office/powerpoint/2010/main" val="8170937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93062" cy="1139824"/>
          </a:xfrm>
        </p:spPr>
        <p:txBody>
          <a:bodyPr/>
          <a:lstStyle/>
          <a:p>
            <a:r>
              <a:rPr lang="en-US" dirty="0"/>
              <a:t>Data and Information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472440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3200" dirty="0">
                <a:solidFill>
                  <a:srgbClr val="F85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use of visual representations to explore, make sense of, and communicate data.”</a:t>
            </a:r>
          </a:p>
          <a:p>
            <a:pPr marL="0" lvl="1" indent="0" algn="ctr">
              <a:buNone/>
            </a:pPr>
            <a:r>
              <a:rPr lang="en-US" sz="1800" dirty="0">
                <a:solidFill>
                  <a:srgbClr val="0000CC"/>
                </a:solidFill>
              </a:rPr>
              <a:t>	</a:t>
            </a:r>
          </a:p>
          <a:p>
            <a:r>
              <a:rPr lang="en-US" sz="3000" dirty="0"/>
              <a:t>Data visualization vs. Information visualization</a:t>
            </a:r>
          </a:p>
          <a:p>
            <a:r>
              <a:rPr lang="en-US" sz="3000" dirty="0"/>
              <a:t>Information = aggregation, summarization, and contextualization of data</a:t>
            </a:r>
          </a:p>
          <a:p>
            <a:r>
              <a:rPr lang="en-US" sz="3000" dirty="0"/>
              <a:t>Related to information graphics, scientific visualization, and statistical graphics</a:t>
            </a:r>
          </a:p>
          <a:p>
            <a:r>
              <a:rPr lang="en-US" sz="3000" dirty="0"/>
              <a:t>Often includes charts, graphs, illustrations, …</a:t>
            </a:r>
          </a:p>
        </p:txBody>
      </p:sp>
    </p:spTree>
    <p:extLst>
      <p:ext uri="{BB962C8B-B14F-4D97-AF65-F5344CB8AC3E}">
        <p14:creationId xmlns:p14="http://schemas.microsoft.com/office/powerpoint/2010/main" val="11327554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</a:t>
            </a:r>
            <a:br>
              <a:rPr lang="en-US" dirty="0"/>
            </a:br>
            <a:r>
              <a:rPr lang="en-US" dirty="0"/>
              <a:t>Charts and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Which one to use? Where and when?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67200" y="2286000"/>
            <a:ext cx="441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8925" indent="-288925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SzPct val="85000"/>
              <a:buFont typeface="Wingdings" panose="05000000000000000000" pitchFamily="2" charset="2"/>
              <a:buChar char="§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95275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SzPct val="85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312738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1413" indent="-319088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12863" indent="-261938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000" b="0" dirty="0">
                <a:solidFill>
                  <a:srgbClr val="F85E08"/>
                </a:solidFill>
                <a:effectLst/>
              </a:rPr>
              <a:t>Specialized Charts and Graphs</a:t>
            </a:r>
          </a:p>
          <a:p>
            <a:pPr lvl="1" fontAlgn="auto">
              <a:spcAft>
                <a:spcPts val="0"/>
              </a:spcAft>
            </a:pPr>
            <a:r>
              <a:rPr lang="en-US" sz="2800" b="0" dirty="0">
                <a:solidFill>
                  <a:srgbClr val="0000CC"/>
                </a:solidFill>
                <a:effectLst/>
              </a:rPr>
              <a:t>Histogram</a:t>
            </a:r>
          </a:p>
          <a:p>
            <a:pPr lvl="1" fontAlgn="auto">
              <a:spcAft>
                <a:spcPts val="0"/>
              </a:spcAft>
            </a:pPr>
            <a:r>
              <a:rPr lang="en-US" sz="2800" b="0" dirty="0">
                <a:solidFill>
                  <a:srgbClr val="0000CC"/>
                </a:solidFill>
                <a:effectLst/>
              </a:rPr>
              <a:t>Gantt Chart</a:t>
            </a:r>
          </a:p>
          <a:p>
            <a:pPr lvl="1" fontAlgn="auto">
              <a:spcAft>
                <a:spcPts val="0"/>
              </a:spcAft>
            </a:pPr>
            <a:r>
              <a:rPr lang="en-US" sz="2800" b="0" dirty="0">
                <a:solidFill>
                  <a:srgbClr val="0000CC"/>
                </a:solidFill>
                <a:effectLst/>
              </a:rPr>
              <a:t>PERT Chart</a:t>
            </a:r>
          </a:p>
          <a:p>
            <a:pPr lvl="1" fontAlgn="auto">
              <a:spcAft>
                <a:spcPts val="0"/>
              </a:spcAft>
            </a:pPr>
            <a:r>
              <a:rPr lang="en-US" sz="2800" b="0" dirty="0">
                <a:solidFill>
                  <a:srgbClr val="0000CC"/>
                </a:solidFill>
                <a:effectLst/>
              </a:rPr>
              <a:t>Geographic Map</a:t>
            </a:r>
          </a:p>
          <a:p>
            <a:pPr lvl="1" fontAlgn="auto">
              <a:spcAft>
                <a:spcPts val="0"/>
              </a:spcAft>
            </a:pPr>
            <a:r>
              <a:rPr lang="en-US" sz="2800" b="0" dirty="0">
                <a:solidFill>
                  <a:srgbClr val="0000CC"/>
                </a:solidFill>
                <a:effectLst/>
              </a:rPr>
              <a:t>Bullet Graph</a:t>
            </a:r>
          </a:p>
          <a:p>
            <a:pPr lvl="1" fontAlgn="auto">
              <a:spcAft>
                <a:spcPts val="0"/>
              </a:spcAft>
            </a:pPr>
            <a:r>
              <a:rPr lang="en-US" sz="2800" b="0" dirty="0">
                <a:solidFill>
                  <a:srgbClr val="0000CC"/>
                </a:solidFill>
                <a:effectLst/>
              </a:rPr>
              <a:t>Heat Map / Tree Map</a:t>
            </a:r>
          </a:p>
          <a:p>
            <a:pPr lvl="1" fontAlgn="auto">
              <a:spcAft>
                <a:spcPts val="0"/>
              </a:spcAft>
            </a:pPr>
            <a:r>
              <a:rPr lang="en-US" sz="2800" b="0" dirty="0">
                <a:solidFill>
                  <a:srgbClr val="0000CC"/>
                </a:solidFill>
                <a:effectLst/>
              </a:rPr>
              <a:t>Highlight Table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286000"/>
            <a:ext cx="4038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SzPct val="85000"/>
              <a:buFont typeface="Wingdings" panose="05000000000000000000" pitchFamily="2" charset="2"/>
              <a:buChar char="§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95275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SzPct val="85000"/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312738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1413" indent="-319088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12863" indent="-261938" algn="l" defTabSz="914400" rtl="0" eaLnBrk="1" latinLnBrk="0" hangingPunct="1">
              <a:spcBef>
                <a:spcPct val="20000"/>
              </a:spcBef>
              <a:buClr>
                <a:srgbClr val="F85E08"/>
              </a:buClr>
              <a:buSzPct val="100000"/>
              <a:buFont typeface="Wingdings" panose="05000000000000000000" pitchFamily="2" charset="2"/>
              <a:buChar char="§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b="0" dirty="0">
                <a:solidFill>
                  <a:srgbClr val="F85E08"/>
                </a:solidFill>
                <a:effectLst/>
              </a:rPr>
              <a:t>Basic Charts and Graphs</a:t>
            </a:r>
          </a:p>
          <a:p>
            <a:pPr lvl="1" fontAlgn="auto">
              <a:spcAft>
                <a:spcPts val="0"/>
              </a:spcAft>
            </a:pPr>
            <a:r>
              <a:rPr lang="en-US" sz="2600" b="0" dirty="0">
                <a:solidFill>
                  <a:srgbClr val="0000CC"/>
                </a:solidFill>
                <a:effectLst/>
              </a:rPr>
              <a:t>Line Chart</a:t>
            </a:r>
          </a:p>
          <a:p>
            <a:pPr lvl="1" fontAlgn="auto">
              <a:spcAft>
                <a:spcPts val="0"/>
              </a:spcAft>
            </a:pPr>
            <a:r>
              <a:rPr lang="en-US" sz="2600" b="0" dirty="0">
                <a:solidFill>
                  <a:srgbClr val="0000CC"/>
                </a:solidFill>
                <a:effectLst/>
              </a:rPr>
              <a:t>Bar Chart</a:t>
            </a:r>
          </a:p>
          <a:p>
            <a:pPr lvl="1" fontAlgn="auto">
              <a:spcAft>
                <a:spcPts val="0"/>
              </a:spcAft>
            </a:pPr>
            <a:r>
              <a:rPr lang="en-US" sz="2600" b="0" dirty="0">
                <a:solidFill>
                  <a:srgbClr val="0000CC"/>
                </a:solidFill>
                <a:effectLst/>
              </a:rPr>
              <a:t>Pie Chart</a:t>
            </a:r>
          </a:p>
          <a:p>
            <a:pPr lvl="1" fontAlgn="auto">
              <a:spcAft>
                <a:spcPts val="0"/>
              </a:spcAft>
            </a:pPr>
            <a:r>
              <a:rPr lang="en-US" sz="2600" b="0" dirty="0">
                <a:solidFill>
                  <a:srgbClr val="0000CC"/>
                </a:solidFill>
                <a:effectLst/>
              </a:rPr>
              <a:t>Scatter Plot</a:t>
            </a:r>
          </a:p>
          <a:p>
            <a:pPr lvl="1" fontAlgn="auto">
              <a:spcAft>
                <a:spcPts val="0"/>
              </a:spcAft>
            </a:pPr>
            <a:r>
              <a:rPr lang="en-US" sz="2600" b="0" dirty="0">
                <a:solidFill>
                  <a:srgbClr val="0000CC"/>
                </a:solidFill>
                <a:effectLst/>
              </a:rPr>
              <a:t>Bubble Chart</a:t>
            </a:r>
          </a:p>
        </p:txBody>
      </p:sp>
    </p:spTree>
    <p:extLst>
      <p:ext uri="{BB962C8B-B14F-4D97-AF65-F5344CB8AC3E}">
        <p14:creationId xmlns:p14="http://schemas.microsoft.com/office/powerpoint/2010/main" val="23128368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Gapminder Chart </a:t>
            </a:r>
            <a:br>
              <a:rPr lang="en-US" dirty="0"/>
            </a:br>
            <a:r>
              <a:rPr lang="en-US" dirty="0"/>
              <a:t>Wealth and Health of Nations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606960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5040" y="4655403"/>
            <a:ext cx="4419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/>
              <a:t>See gapminder.org for </a:t>
            </a:r>
          </a:p>
          <a:p>
            <a:r>
              <a:rPr lang="en-US" sz="2400" b="0" dirty="0"/>
              <a:t>interesting animated 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35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DSS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DSS - interactive computer-based systems, which help decision makers utilize data and models to solve unstructured problems</a:t>
            </a:r>
          </a:p>
          <a:p>
            <a:pPr marL="0" indent="0" algn="r">
              <a:buNone/>
            </a:pPr>
            <a:r>
              <a:rPr lang="en-US" sz="2400" i="1" dirty="0"/>
              <a:t>(Gorry and Scott-Morton, 1971)</a:t>
            </a:r>
          </a:p>
          <a:p>
            <a:r>
              <a:rPr lang="en-US" sz="2800" dirty="0"/>
              <a:t>Decision support systems couple the intellectual resources of individuals with the capabilities of the computer to improve the quality of decisions.</a:t>
            </a:r>
          </a:p>
          <a:p>
            <a:r>
              <a:rPr lang="en-US" sz="2800" dirty="0"/>
              <a:t>DS as an Umbrella Term</a:t>
            </a:r>
          </a:p>
          <a:p>
            <a:r>
              <a:rPr lang="en-US" sz="2800" dirty="0"/>
              <a:t>Evolution of DS into Business Intelligence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820949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Emergence of Data Visualization And Visual Analytics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688" y="1600200"/>
            <a:ext cx="4683512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828800"/>
            <a:ext cx="403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solidFill>
                  <a:srgbClr val="0000CC"/>
                </a:solidFill>
                <a:effectLst/>
              </a:rPr>
              <a:t>Magic Quadrant for Business Intelligence and Analytics Platforms (Source: Gartner.com)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CC"/>
                </a:solidFill>
                <a:effectLst/>
              </a:rPr>
              <a:t>Many data visualization companies are in the 4</a:t>
            </a:r>
            <a:r>
              <a:rPr lang="en-US" b="0" baseline="30000" dirty="0">
                <a:solidFill>
                  <a:srgbClr val="0000CC"/>
                </a:solidFill>
                <a:effectLst/>
              </a:rPr>
              <a:t>th</a:t>
            </a:r>
            <a:r>
              <a:rPr lang="en-US" b="0" dirty="0">
                <a:solidFill>
                  <a:srgbClr val="0000CC"/>
                </a:solidFill>
                <a:effectLst/>
              </a:rPr>
              <a:t> quadrant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CC"/>
                </a:solidFill>
                <a:effectLst/>
              </a:rPr>
              <a:t>There is a move toward visualization </a:t>
            </a:r>
          </a:p>
          <a:p>
            <a:pPr algn="l"/>
            <a:endParaRPr lang="en-US" b="0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21686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876800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A recently coined term</a:t>
            </a:r>
          </a:p>
          <a:p>
            <a:pPr lvl="1"/>
            <a:r>
              <a:rPr lang="en-US" sz="3000" dirty="0"/>
              <a:t>Information visualization + predictive analytics</a:t>
            </a:r>
          </a:p>
          <a:p>
            <a:r>
              <a:rPr lang="en-US" sz="3500" dirty="0"/>
              <a:t>Information visualization</a:t>
            </a:r>
          </a:p>
          <a:p>
            <a:pPr lvl="1"/>
            <a:r>
              <a:rPr lang="en-US" sz="3000" dirty="0"/>
              <a:t>Descriptive, backward focused</a:t>
            </a:r>
          </a:p>
          <a:p>
            <a:pPr lvl="1"/>
            <a:r>
              <a:rPr lang="en-US" sz="3000" dirty="0"/>
              <a:t>“what happened” “what is happening”</a:t>
            </a:r>
          </a:p>
          <a:p>
            <a:r>
              <a:rPr lang="en-US" sz="3500" dirty="0"/>
              <a:t>Predictive analytics</a:t>
            </a:r>
          </a:p>
          <a:p>
            <a:pPr lvl="1"/>
            <a:r>
              <a:rPr lang="en-US" sz="3000" dirty="0"/>
              <a:t>Predictive, future focused</a:t>
            </a:r>
          </a:p>
          <a:p>
            <a:pPr lvl="1"/>
            <a:r>
              <a:rPr lang="en-US" sz="3000" dirty="0"/>
              <a:t>“what will happen” “why will it happen”</a:t>
            </a:r>
          </a:p>
          <a:p>
            <a:r>
              <a:rPr lang="en-US" sz="3200" dirty="0"/>
              <a:t>There is a strong move toward </a:t>
            </a:r>
            <a:r>
              <a:rPr lang="en-US" sz="3200" dirty="0">
                <a:solidFill>
                  <a:srgbClr val="F85E08"/>
                </a:solidFill>
              </a:rPr>
              <a:t>visual analytics </a:t>
            </a:r>
          </a:p>
        </p:txBody>
      </p:sp>
    </p:spTree>
    <p:extLst>
      <p:ext uri="{BB962C8B-B14F-4D97-AF65-F5344CB8AC3E}">
        <p14:creationId xmlns:p14="http://schemas.microsoft.com/office/powerpoint/2010/main" val="18763167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Performance Dashboards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dashboards are commonly used in BPM software suites and BI platforms</a:t>
            </a:r>
          </a:p>
          <a:p>
            <a:r>
              <a:rPr lang="en-US" dirty="0"/>
              <a:t>Dashboards provide visual displays of important information that is consolidated and arranged on a single screen so that information can be digested at a single glance and easily drilled in and further explored</a:t>
            </a:r>
          </a:p>
        </p:txBody>
      </p:sp>
    </p:spTree>
    <p:extLst>
      <p:ext uri="{BB962C8B-B14F-4D97-AF65-F5344CB8AC3E}">
        <p14:creationId xmlns:p14="http://schemas.microsoft.com/office/powerpoint/2010/main" val="40636984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Performance Dashboards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600200"/>
            <a:ext cx="5913120" cy="47180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7072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Performance Dashboards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Dashboard design </a:t>
            </a:r>
          </a:p>
          <a:p>
            <a:pPr lvl="1" eaLnBrk="1" hangingPunct="1"/>
            <a:r>
              <a:rPr lang="en-US" dirty="0"/>
              <a:t>The fundamental challenge of dashboard design is to display all the required information on a single screen, clearly and without distraction, in a manner that can be assimilated quickly</a:t>
            </a:r>
          </a:p>
          <a:p>
            <a:r>
              <a:rPr lang="en-US" dirty="0"/>
              <a:t>Three layer of information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Analysis</a:t>
            </a:r>
          </a:p>
          <a:p>
            <a:pPr lvl="1"/>
            <a:r>
              <a:rPr lang="en-US" dirty="0"/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8885671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31776"/>
            <a:ext cx="7916862" cy="1139824"/>
          </a:xfrm>
        </p:spPr>
        <p:txBody>
          <a:bodyPr/>
          <a:lstStyle/>
          <a:p>
            <a:r>
              <a:rPr lang="en-US" dirty="0"/>
              <a:t>Best Practices in </a:t>
            </a:r>
            <a:br>
              <a:rPr lang="en-US" dirty="0"/>
            </a:br>
            <a:r>
              <a:rPr lang="en-US" dirty="0"/>
              <a:t>Dashboard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153400" cy="4876800"/>
          </a:xfrm>
        </p:spPr>
        <p:txBody>
          <a:bodyPr>
            <a:noAutofit/>
          </a:bodyPr>
          <a:lstStyle/>
          <a:p>
            <a:r>
              <a:rPr lang="en-US" sz="2800" dirty="0"/>
              <a:t>Benchmark KPIs with Industry Standards</a:t>
            </a:r>
          </a:p>
          <a:p>
            <a:r>
              <a:rPr lang="en-US" sz="2800" dirty="0"/>
              <a:t>Wrap the Metrics with Contextual Metadata</a:t>
            </a:r>
          </a:p>
          <a:p>
            <a:r>
              <a:rPr lang="en-US" sz="2800" dirty="0"/>
              <a:t>Validate the Design by a Usability Specialist</a:t>
            </a:r>
          </a:p>
          <a:p>
            <a:r>
              <a:rPr lang="en-US" sz="2800" dirty="0"/>
              <a:t>Prioritize and Rank Alerts and Exceptions </a:t>
            </a:r>
          </a:p>
          <a:p>
            <a:r>
              <a:rPr lang="en-US" sz="2800" dirty="0"/>
              <a:t>Enrich Dashboard with Business-User Comments</a:t>
            </a:r>
          </a:p>
          <a:p>
            <a:r>
              <a:rPr lang="en-US" sz="2800" dirty="0"/>
              <a:t>Present Information in Three Different Levels</a:t>
            </a:r>
          </a:p>
          <a:p>
            <a:r>
              <a:rPr lang="en-US" sz="2800" dirty="0"/>
              <a:t>Pick the Right Visual Constructs</a:t>
            </a:r>
          </a:p>
          <a:p>
            <a:r>
              <a:rPr lang="en-US" sz="2800" dirty="0"/>
              <a:t>Provide for Guided Analytics</a:t>
            </a:r>
          </a:p>
        </p:txBody>
      </p:sp>
    </p:spTree>
    <p:extLst>
      <p:ext uri="{BB962C8B-B14F-4D97-AF65-F5344CB8AC3E}">
        <p14:creationId xmlns:p14="http://schemas.microsoft.com/office/powerpoint/2010/main" val="15824348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Closed-Loop Process to Optimize Business Performance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5888"/>
            <a:ext cx="4724400" cy="48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05400" y="1524000"/>
            <a:ext cx="3886200" cy="4800600"/>
          </a:xfrm>
        </p:spPr>
        <p:txBody>
          <a:bodyPr>
            <a:normAutofit/>
          </a:bodyPr>
          <a:lstStyle/>
          <a:p>
            <a:r>
              <a:rPr lang="en-US" dirty="0"/>
              <a:t>Process Steps</a:t>
            </a:r>
          </a:p>
          <a:p>
            <a:pPr marL="806450" lvl="1" indent="-349250">
              <a:buSzPct val="80000"/>
              <a:buFont typeface="+mj-lt"/>
              <a:buAutoNum type="arabicPeriod"/>
            </a:pPr>
            <a:r>
              <a:rPr lang="en-US" dirty="0"/>
              <a:t>Strategize</a:t>
            </a:r>
          </a:p>
          <a:p>
            <a:pPr marL="806450" lvl="1" indent="-349250">
              <a:buSzPct val="80000"/>
              <a:buFont typeface="+mj-lt"/>
              <a:buAutoNum type="arabicPeriod"/>
            </a:pPr>
            <a:r>
              <a:rPr lang="en-US" dirty="0"/>
              <a:t>Plan</a:t>
            </a:r>
          </a:p>
          <a:p>
            <a:pPr marL="806450" lvl="1" indent="-349250">
              <a:buSzPct val="80000"/>
              <a:buFont typeface="+mj-lt"/>
              <a:buAutoNum type="arabicPeriod"/>
            </a:pPr>
            <a:r>
              <a:rPr lang="en-US" dirty="0"/>
              <a:t>Monitor/analyze</a:t>
            </a:r>
          </a:p>
          <a:p>
            <a:pPr marL="806450" lvl="1" indent="-349250">
              <a:buSzPct val="80000"/>
              <a:buFont typeface="+mj-lt"/>
              <a:buAutoNum type="arabicPeriod"/>
            </a:pPr>
            <a:r>
              <a:rPr lang="en-US" dirty="0"/>
              <a:t>Act/adjust</a:t>
            </a:r>
          </a:p>
          <a:p>
            <a:pPr marL="806450" lvl="1" indent="-349250">
              <a:buSzPct val="80000"/>
              <a:buFont typeface="+mj-lt"/>
              <a:buAutoNum type="arabicPeriod"/>
            </a:pPr>
            <a:endParaRPr lang="en-US" dirty="0"/>
          </a:p>
          <a:p>
            <a:pPr marL="806450" lvl="1" indent="-349250">
              <a:buSzPct val="80000"/>
              <a:buNone/>
            </a:pPr>
            <a:r>
              <a:rPr lang="en-US" dirty="0"/>
              <a:t>Each with its own process steps </a:t>
            </a:r>
          </a:p>
        </p:txBody>
      </p:sp>
    </p:spTree>
    <p:extLst>
      <p:ext uri="{BB962C8B-B14F-4D97-AF65-F5344CB8AC3E}">
        <p14:creationId xmlns:p14="http://schemas.microsoft.com/office/powerpoint/2010/main" val="34478656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Chapter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Questions, comments</a:t>
            </a:r>
          </a:p>
        </p:txBody>
      </p:sp>
    </p:spTree>
    <p:extLst>
      <p:ext uri="{BB962C8B-B14F-4D97-AF65-F5344CB8AC3E}">
        <p14:creationId xmlns:p14="http://schemas.microsoft.com/office/powerpoint/2010/main" val="1441779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3595577" cy="24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85E08"/>
                </a:solidFill>
              </a:rPr>
              <a:t>Chapter 5:</a:t>
            </a:r>
          </a:p>
          <a:p>
            <a:pPr eaLnBrk="1" hangingPunct="1">
              <a:defRPr/>
            </a:pPr>
            <a:r>
              <a:rPr lang="en-US" dirty="0"/>
              <a:t>Data Mining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304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br>
              <a:rPr lang="en-US" dirty="0">
                <a:solidFill>
                  <a:srgbClr val="F85E08"/>
                </a:solidFill>
              </a:rPr>
            </a:br>
            <a:r>
              <a:rPr lang="en-US" sz="4000" b="0" dirty="0">
                <a:solidFill>
                  <a:srgbClr val="F85E08"/>
                </a:solidFill>
              </a:rPr>
              <a:t>Business Intelligence and Analytics: Systems for Decision Support </a:t>
            </a:r>
          </a:p>
          <a:p>
            <a:pPr>
              <a:spcBef>
                <a:spcPts val="1200"/>
              </a:spcBef>
              <a:defRPr/>
            </a:pPr>
            <a:r>
              <a:rPr lang="en-US" sz="4000" b="0" dirty="0">
                <a:solidFill>
                  <a:srgbClr val="F85E08"/>
                </a:solidFill>
              </a:rPr>
              <a:t>(10</a:t>
            </a:r>
            <a:r>
              <a:rPr lang="en-US" sz="4000" b="0" baseline="30000" dirty="0">
                <a:solidFill>
                  <a:srgbClr val="F85E08"/>
                </a:solidFill>
              </a:rPr>
              <a:t>th</a:t>
            </a:r>
            <a:r>
              <a:rPr lang="en-US" sz="4000" b="0" dirty="0">
                <a:solidFill>
                  <a:srgbClr val="F85E08"/>
                </a:solidFill>
              </a:rPr>
              <a:t> Edition)</a:t>
            </a:r>
          </a:p>
        </p:txBody>
      </p:sp>
      <p:pic>
        <p:nvPicPr>
          <p:cNvPr id="1026" name="Picture 2" descr="http://ecx.images-amazon.com/images/I/51L11n8dpnL._SX258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57" y="2141538"/>
            <a:ext cx="1889222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393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961312" cy="4800600"/>
          </a:xfrm>
        </p:spPr>
        <p:txBody>
          <a:bodyPr/>
          <a:lstStyle/>
          <a:p>
            <a:r>
              <a:rPr lang="en-US" sz="2800" dirty="0"/>
              <a:t>The nontrivial process of identifying valid, novel, potentially useful, and ultimately understandable patterns in data stored in structured databases.</a:t>
            </a:r>
            <a:r>
              <a:rPr lang="en-US" sz="2800" i="1" dirty="0"/>
              <a:t>           </a:t>
            </a:r>
            <a:r>
              <a:rPr lang="en-US" sz="2000" i="1" dirty="0"/>
              <a:t>- Fayyad et al., (1996)</a:t>
            </a:r>
            <a:endParaRPr lang="en-US" sz="1600" dirty="0"/>
          </a:p>
          <a:p>
            <a:r>
              <a:rPr lang="en-US" sz="2800" u="sng" dirty="0"/>
              <a:t>Keywords in this definition</a:t>
            </a:r>
            <a:r>
              <a:rPr lang="en-US" sz="2800" dirty="0"/>
              <a:t>: Process, nontrivial, valid, novel, potentially useful, understandable. </a:t>
            </a:r>
          </a:p>
          <a:p>
            <a:r>
              <a:rPr lang="en-US" sz="2800" dirty="0"/>
              <a:t>Data mining: a misnomer?</a:t>
            </a:r>
          </a:p>
          <a:p>
            <a:r>
              <a:rPr lang="en-US" sz="2800" dirty="0"/>
              <a:t>Other names: knowledge extraction, pattern analysis, knowledge discovery, information harvesting, pattern searching, data dredging,…</a:t>
            </a:r>
          </a:p>
          <a:p>
            <a:endParaRPr lang="en-US" sz="2800" dirty="0"/>
          </a:p>
        </p:txBody>
      </p:sp>
      <p:pic>
        <p:nvPicPr>
          <p:cNvPr id="28675" name="Picture 3" descr="C:\Users\Dursun\AppData\Local\Microsoft\Windows\Temporary Internet Files\Content.IE5\P2EGSQWA\MCj02871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346" y="228600"/>
            <a:ext cx="1251454" cy="1219200"/>
          </a:xfrm>
          <a:prstGeom prst="rect">
            <a:avLst/>
          </a:prstGeom>
          <a:noFill/>
        </p:spPr>
      </p:pic>
      <p:pic>
        <p:nvPicPr>
          <p:cNvPr id="28677" name="Picture 5" descr="C:\Users\Dursun\AppData\Local\Microsoft\Windows\Temporary Internet Files\Content.IE5\JYCNXBSC\MCj037020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11" y="2057400"/>
            <a:ext cx="1074489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800530"/>
      </p:ext>
    </p:extLst>
  </p:cSld>
  <p:clrMapOvr>
    <a:masterClrMapping/>
  </p:clrMapOvr>
</p:sld>
</file>

<file path=ppt/theme/theme1.xml><?xml version="1.0" encoding="utf-8"?>
<a:theme xmlns:a="http://schemas.openxmlformats.org/drawingml/2006/main" name="OSU_PPTemplate">
  <a:themeElements>
    <a:clrScheme name="OSU_PPTemplat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SU_PP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SU_PP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_PP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_PP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_PP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_PP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_PP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_PP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C:\User\Teaching\MSIS5633 - Fall2002\Class Presentations\OSU_PPTemplate.pot</Template>
  <TotalTime>4404</TotalTime>
  <Words>15764</Words>
  <Application>Microsoft Office PowerPoint</Application>
  <PresentationFormat>On-screen Show (4:3)</PresentationFormat>
  <Paragraphs>3098</Paragraphs>
  <Slides>409</Slides>
  <Notes>265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409</vt:i4>
      </vt:variant>
    </vt:vector>
  </HeadingPairs>
  <TitlesOfParts>
    <vt:vector size="410" baseType="lpstr">
      <vt:lpstr>OSU_PPTemplate</vt:lpstr>
      <vt:lpstr>PowerPoint Presentation</vt:lpstr>
      <vt:lpstr>The Business Environment </vt:lpstr>
      <vt:lpstr>Organizational Responses</vt:lpstr>
      <vt:lpstr>Managerial Decision Making</vt:lpstr>
      <vt:lpstr>The Nature of Managers’ Work Mintzberg's 10 Managerial Roles</vt:lpstr>
      <vt:lpstr>Decision-Making Process</vt:lpstr>
      <vt:lpstr>Information Systems Support  for Decision Making</vt:lpstr>
      <vt:lpstr>An Early Decision Support Framework </vt:lpstr>
      <vt:lpstr>The Concept of DSS</vt:lpstr>
      <vt:lpstr>Definition of BI</vt:lpstr>
      <vt:lpstr>The Architecture of BI</vt:lpstr>
      <vt:lpstr>A High-Level Architecture of BI</vt:lpstr>
      <vt:lpstr>Business Value of BI Analytical Applications</vt:lpstr>
      <vt:lpstr>Analytics Overview</vt:lpstr>
      <vt:lpstr>Analytics Overview</vt:lpstr>
      <vt:lpstr>Introduction to Big Data Analytics</vt:lpstr>
      <vt:lpstr>End of the Chapter </vt:lpstr>
      <vt:lpstr>PowerPoint Presentation</vt:lpstr>
      <vt:lpstr>Characteristics of Decision Making</vt:lpstr>
      <vt:lpstr>Characteristics of Decision Making  Decision Support Systems (DSS)</vt:lpstr>
      <vt:lpstr>Decision Making</vt:lpstr>
      <vt:lpstr>Decision-Making Disciplines</vt:lpstr>
      <vt:lpstr>Decision-Making Disciplines</vt:lpstr>
      <vt:lpstr>Decision Style</vt:lpstr>
      <vt:lpstr>Decision Style </vt:lpstr>
      <vt:lpstr>Decision Style </vt:lpstr>
      <vt:lpstr>Decision Makers</vt:lpstr>
      <vt:lpstr>Phases of  Decision-Making Process</vt:lpstr>
      <vt:lpstr>Decision Making:  Intelligence Phase</vt:lpstr>
      <vt:lpstr>Decision Making:  Intelligence Phase</vt:lpstr>
      <vt:lpstr>Decision Making:  Intelligence Phase</vt:lpstr>
      <vt:lpstr>Decision Making:  The Design Phase</vt:lpstr>
      <vt:lpstr>Decision Making:  The Design Phase</vt:lpstr>
      <vt:lpstr>Decision Making:  The Design Phase</vt:lpstr>
      <vt:lpstr>Decision Making:  The Design Phase</vt:lpstr>
      <vt:lpstr>Decision Making:  The Design Phase</vt:lpstr>
      <vt:lpstr>Decision Making:  The Design Phase</vt:lpstr>
      <vt:lpstr>Decision Making:  The Design Phase</vt:lpstr>
      <vt:lpstr>Decision Making:  The Choice Phase</vt:lpstr>
      <vt:lpstr>Decision Making:  The Choice Phase</vt:lpstr>
      <vt:lpstr>Decision Making:  The Implementation Phase</vt:lpstr>
      <vt:lpstr>How Decisions are Supported</vt:lpstr>
      <vt:lpstr>How Decisions are Supported</vt:lpstr>
      <vt:lpstr>How Decisions are Supported</vt:lpstr>
      <vt:lpstr>How Decisions are Supported</vt:lpstr>
      <vt:lpstr>How Decisions are Supported</vt:lpstr>
      <vt:lpstr>DSS Capabilities</vt:lpstr>
      <vt:lpstr>DSS Classifications</vt:lpstr>
      <vt:lpstr>DSS Classifications</vt:lpstr>
      <vt:lpstr>Components of DSS</vt:lpstr>
      <vt:lpstr>DSS Components:  Data Management Subsystem</vt:lpstr>
      <vt:lpstr>DSS Components:  Model Management Subsystem</vt:lpstr>
      <vt:lpstr>DSS Components: User Interface Subsystem</vt:lpstr>
      <vt:lpstr>End of the Chapter </vt:lpstr>
      <vt:lpstr>PowerPoint Presentation</vt:lpstr>
      <vt:lpstr>What is a Data Warehouse?</vt:lpstr>
      <vt:lpstr>Characteristics of DWs</vt:lpstr>
      <vt:lpstr>Data Mart</vt:lpstr>
      <vt:lpstr>A Generic DW Framework</vt:lpstr>
      <vt:lpstr>DW Architecture</vt:lpstr>
      <vt:lpstr>DW Architectures</vt:lpstr>
      <vt:lpstr>Data Warehousing Architectures </vt:lpstr>
      <vt:lpstr>A Web-Based DW Architecture</vt:lpstr>
      <vt:lpstr>Ten factors that potentially affect the architecture selection decision</vt:lpstr>
      <vt:lpstr>Data Integration and the Extraction, Transformation, and Load Process</vt:lpstr>
      <vt:lpstr>Data Integration and the Extraction, Transformation, and Load Process</vt:lpstr>
      <vt:lpstr>ETL (Extract, Transform, Load) </vt:lpstr>
      <vt:lpstr>Additional DW Considerations Hosted Data Warehouses</vt:lpstr>
      <vt:lpstr>Representation of Data in DW</vt:lpstr>
      <vt:lpstr>Multidimensionality</vt:lpstr>
      <vt:lpstr>Star versus Snowflake Schema</vt:lpstr>
      <vt:lpstr>Analysis of Data in DW</vt:lpstr>
      <vt:lpstr>OLAP vs. OLTP</vt:lpstr>
      <vt:lpstr>OLAP Operations</vt:lpstr>
      <vt:lpstr>Variations of OLAP </vt:lpstr>
      <vt:lpstr>DW Implementation Issues</vt:lpstr>
      <vt:lpstr>Failure Factors in DW Projects</vt:lpstr>
      <vt:lpstr>Massive DW and Scalability</vt:lpstr>
      <vt:lpstr>Real-Time/Active DW/BI</vt:lpstr>
      <vt:lpstr>DW Administration and Security</vt:lpstr>
      <vt:lpstr>End of the Chapter </vt:lpstr>
      <vt:lpstr>PowerPoint Presentation</vt:lpstr>
      <vt:lpstr>Business Reporting  Definitions and Concepts</vt:lpstr>
      <vt:lpstr>What is a Business Report?</vt:lpstr>
      <vt:lpstr>Key to Any Successful Report</vt:lpstr>
      <vt:lpstr>Types of Business Reports</vt:lpstr>
      <vt:lpstr>Data and Information Visualization</vt:lpstr>
      <vt:lpstr>Different Types of  Charts and Graphs</vt:lpstr>
      <vt:lpstr>A Gapminder Chart  Wealth and Health of Nations</vt:lpstr>
      <vt:lpstr>The Emergence of Data Visualization And Visual Analytics</vt:lpstr>
      <vt:lpstr>Visual Analytics</vt:lpstr>
      <vt:lpstr>Performance Dashboards </vt:lpstr>
      <vt:lpstr>Performance Dashboards </vt:lpstr>
      <vt:lpstr>Performance Dashboards </vt:lpstr>
      <vt:lpstr>Best Practices in  Dashboard Design</vt:lpstr>
      <vt:lpstr>A Closed-Loop Process to Optimize Business Performance </vt:lpstr>
      <vt:lpstr>End of the Chapter </vt:lpstr>
      <vt:lpstr>PowerPoint Presentation</vt:lpstr>
      <vt:lpstr>Definition of Data Mining</vt:lpstr>
      <vt:lpstr>Data Mining is at the Intersection of Many Disciplines</vt:lpstr>
      <vt:lpstr>Data Mining Characteristics/Objectives</vt:lpstr>
      <vt:lpstr>Data in Data Mining</vt:lpstr>
      <vt:lpstr>What Does DM Do?  How Does it Work?</vt:lpstr>
      <vt:lpstr>A Taxonomy for  Data Mining Tasks</vt:lpstr>
      <vt:lpstr>Data Mining Tasks (cont.) </vt:lpstr>
      <vt:lpstr>Data Mining Applications</vt:lpstr>
      <vt:lpstr>Data Mining Applications (cont.)</vt:lpstr>
      <vt:lpstr>Data Mining Applications (cont.)</vt:lpstr>
      <vt:lpstr>Data Mining Process: CRISP-DM</vt:lpstr>
      <vt:lpstr>Data Preparation – A Critical DM Task</vt:lpstr>
      <vt:lpstr>Data Mining Process: SEMMA</vt:lpstr>
      <vt:lpstr>Data Mining Methods: Classification</vt:lpstr>
      <vt:lpstr>Assessment Methods for Classification</vt:lpstr>
      <vt:lpstr>Accuracy of Classification Models</vt:lpstr>
      <vt:lpstr>Estimation Methodologies for Classification</vt:lpstr>
      <vt:lpstr>Estimation Methodologies for Classification</vt:lpstr>
      <vt:lpstr>Estimation Methodologies for Classification – ROC Curve</vt:lpstr>
      <vt:lpstr>Classification Techniques</vt:lpstr>
      <vt:lpstr>Cluster Analysis for Data Mining</vt:lpstr>
      <vt:lpstr>Cluster Analysis for Data Mining</vt:lpstr>
      <vt:lpstr>Cluster Analysis for Data Mining</vt:lpstr>
      <vt:lpstr>Cluster Analysis for Data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Data Mining  Software</vt:lpstr>
      <vt:lpstr>Big Data Software Tools  and Platforms</vt:lpstr>
      <vt:lpstr>Data Mining Myths</vt:lpstr>
      <vt:lpstr>Common Data Mining Blunders</vt:lpstr>
      <vt:lpstr>End of the Chapter </vt:lpstr>
      <vt:lpstr>PowerPoint Presentation</vt:lpstr>
      <vt:lpstr>Neural Network Concepts</vt:lpstr>
      <vt:lpstr>Biological Neural Networks</vt:lpstr>
      <vt:lpstr>Processing Information in ANN</vt:lpstr>
      <vt:lpstr>Biology Analogy</vt:lpstr>
      <vt:lpstr>Elements of ANN</vt:lpstr>
      <vt:lpstr>Elements of ANN</vt:lpstr>
      <vt:lpstr>Elements of ANN</vt:lpstr>
      <vt:lpstr>Elements of ANN</vt:lpstr>
      <vt:lpstr>Neural Network Architectures</vt:lpstr>
      <vt:lpstr>Neural Network Architectures Feed-Forward Neural Networks</vt:lpstr>
      <vt:lpstr>Neural Network Architectures Recurrent Neural Networks</vt:lpstr>
      <vt:lpstr>Testing a Trained ANN Model</vt:lpstr>
      <vt:lpstr>AN Learning Process A Supervised Learning Process</vt:lpstr>
      <vt:lpstr>Backpropagation Learning</vt:lpstr>
      <vt:lpstr>Backpropagation Learning</vt:lpstr>
      <vt:lpstr>Support Vector Machines (SVM)</vt:lpstr>
      <vt:lpstr>Support Vector Machines (SVM)</vt:lpstr>
      <vt:lpstr>Support Vector Machines (SVM)</vt:lpstr>
      <vt:lpstr>Support Vector Machines (SVM)</vt:lpstr>
      <vt:lpstr>How Does an SVM Work?</vt:lpstr>
      <vt:lpstr>The Process of Building an SVM  </vt:lpstr>
      <vt:lpstr>SVM Applications</vt:lpstr>
      <vt:lpstr>k-Nearest Neighbor Method (k-NN)</vt:lpstr>
      <vt:lpstr>k-Nearest Neighbor Method (k-NN)</vt:lpstr>
      <vt:lpstr>The Process of k-NN Method</vt:lpstr>
      <vt:lpstr>k-NN Model Parameter</vt:lpstr>
      <vt:lpstr>k-NN Model Parameter</vt:lpstr>
      <vt:lpstr>End of the Chapter </vt:lpstr>
      <vt:lpstr>PowerPoint Presentation</vt:lpstr>
      <vt:lpstr>Text Mining Concepts</vt:lpstr>
      <vt:lpstr>Data Mining versus Text Mining</vt:lpstr>
      <vt:lpstr>Text Mining Concepts</vt:lpstr>
      <vt:lpstr>Text Mining Application Area</vt:lpstr>
      <vt:lpstr>Text Mining Terminology</vt:lpstr>
      <vt:lpstr>Text Mining Terminology</vt:lpstr>
      <vt:lpstr>Natural Language Processing (NLP)</vt:lpstr>
      <vt:lpstr>Natural Language Processing (NLP)</vt:lpstr>
      <vt:lpstr>Natural Language Processing (NLP)</vt:lpstr>
      <vt:lpstr>Natural Language Processing (NLP)</vt:lpstr>
      <vt:lpstr>NLP Task Categories</vt:lpstr>
      <vt:lpstr>Text Mining Applications</vt:lpstr>
      <vt:lpstr>Text Mining Process</vt:lpstr>
      <vt:lpstr>Text Mining Process</vt:lpstr>
      <vt:lpstr>Text Mining Process</vt:lpstr>
      <vt:lpstr>Text Mining Process</vt:lpstr>
      <vt:lpstr>Text Mining Process</vt:lpstr>
      <vt:lpstr>Text Mining Process</vt:lpstr>
      <vt:lpstr>Text Mining Tools</vt:lpstr>
      <vt:lpstr>Sentiment Analysis Overview</vt:lpstr>
      <vt:lpstr>Sentiment Analysis Applications</vt:lpstr>
      <vt:lpstr>Sentiment  Analysis  Process</vt:lpstr>
      <vt:lpstr>Sentiment Analysis Process</vt:lpstr>
      <vt:lpstr>Sentiment Analysis Process</vt:lpstr>
      <vt:lpstr>Sentiment Analysis and  Speech Analytics</vt:lpstr>
      <vt:lpstr>End of the Chapter </vt:lpstr>
      <vt:lpstr>PowerPoint Presentation</vt:lpstr>
      <vt:lpstr>Web Mining Overview</vt:lpstr>
      <vt:lpstr>Web Mining</vt:lpstr>
      <vt:lpstr>Web Mining</vt:lpstr>
      <vt:lpstr>Web Content/Structure Mining</vt:lpstr>
      <vt:lpstr>Search Engines</vt:lpstr>
      <vt:lpstr>Structure of a  Typical Internet Search Engine</vt:lpstr>
      <vt:lpstr>Anatomy of a Search Engine</vt:lpstr>
      <vt:lpstr>Anatomy of a Search Engine</vt:lpstr>
      <vt:lpstr>Search Engine Optimization (SEO)</vt:lpstr>
      <vt:lpstr>Top 15 Most Popular Search Engines (by eBizMBA, March 2013)</vt:lpstr>
      <vt:lpstr>Methods for  Search Engine Optimization</vt:lpstr>
      <vt:lpstr>Web Usage Mining</vt:lpstr>
      <vt:lpstr>Web Usage Mining </vt:lpstr>
      <vt:lpstr>Web Usage Mining  (Clickstream Analysis)</vt:lpstr>
      <vt:lpstr>Web Analytics Metrics</vt:lpstr>
      <vt:lpstr>Web Analytics Metrics - Web Site Usability</vt:lpstr>
      <vt:lpstr>Web Analytics Metrics - Web Site Usability</vt:lpstr>
      <vt:lpstr>Web Analytics Tools</vt:lpstr>
      <vt:lpstr>Social Analytics Social Network Analysis</vt:lpstr>
      <vt:lpstr>Social Analytics Social Network Analysis</vt:lpstr>
      <vt:lpstr>Social Analytics Social Network Analysis Metrics</vt:lpstr>
      <vt:lpstr>Social Media  Definitions and Concepts</vt:lpstr>
      <vt:lpstr>Different Types of Social Media</vt:lpstr>
      <vt:lpstr>Social versus Industrial Media</vt:lpstr>
      <vt:lpstr>Social Media Analytics</vt:lpstr>
      <vt:lpstr>Social Media Analytics</vt:lpstr>
      <vt:lpstr>Best Practices in  Social Media Analytics</vt:lpstr>
      <vt:lpstr>Social Media Analytics  Tools and Vendors</vt:lpstr>
      <vt:lpstr>Social Media Analytics</vt:lpstr>
      <vt:lpstr>End of the Chapter </vt:lpstr>
      <vt:lpstr>PowerPoint Presentation</vt:lpstr>
      <vt:lpstr>Decision Support Systems Modeling</vt:lpstr>
      <vt:lpstr>Major Modeling Issues</vt:lpstr>
      <vt:lpstr>Categories of Models</vt:lpstr>
      <vt:lpstr>Model Categories Static and Dynamic Models</vt:lpstr>
      <vt:lpstr>The Structure of a  Mathematical Model</vt:lpstr>
      <vt:lpstr>Modeling and Decision Making -  Under Certainty, Uncertainty, and Risk</vt:lpstr>
      <vt:lpstr>Modeling and Decision Making -  Under Certainty, Uncertainty, and Risk</vt:lpstr>
      <vt:lpstr>Decision Modeling with Spreadsheets</vt:lpstr>
      <vt:lpstr>Excel spreadsheet - static model example: (Simple loan calculation of monthly payments)</vt:lpstr>
      <vt:lpstr>Excel spreadsheet - Dynamic model example:  Simple loan calculation of monthly payments and effects of prepayment</vt:lpstr>
      <vt:lpstr>Optimization  via Mathematical Programming</vt:lpstr>
      <vt:lpstr>Common Optimization Models</vt:lpstr>
      <vt:lpstr>Multiple Goals, Sensitivity Analysis, What-If Analysis, and Goal Seeking</vt:lpstr>
      <vt:lpstr>Multiple Goals, Sensitivity Analysis, What-If Analysis, and Goal Seeking</vt:lpstr>
      <vt:lpstr>Multiple Goals, Sensitivity Analysis, What-If Analysis, and Goal Seeking</vt:lpstr>
      <vt:lpstr>Multiple Goals, Sensitivity Analysis, What-If Analysis, and Goal Seeking</vt:lpstr>
      <vt:lpstr>Decision Analysis with Decision Tables and Decision Trees</vt:lpstr>
      <vt:lpstr>Decision Table -  Investment Example: Possible Situations</vt:lpstr>
      <vt:lpstr>Decision Table   Investment Example: Decision Table</vt:lpstr>
      <vt:lpstr>Decision Table   Investment Example: Treating Uncertainty</vt:lpstr>
      <vt:lpstr>Decision Table Investment Example: Multiple Goals</vt:lpstr>
      <vt:lpstr>Decision Trees</vt:lpstr>
      <vt:lpstr>Decision Trees – An Example</vt:lpstr>
      <vt:lpstr>Multi-Criteria Decision Making with Pairwise Comparisons</vt:lpstr>
      <vt:lpstr>End of the Chapter </vt:lpstr>
      <vt:lpstr>PowerPoint Presentation</vt:lpstr>
      <vt:lpstr>Problem-Solving Search Methods</vt:lpstr>
      <vt:lpstr>Problem-Solving Search Methods</vt:lpstr>
      <vt:lpstr>Problem-Solving Search Methods - Algorithmic/Heuristic</vt:lpstr>
      <vt:lpstr>Traveling Salesman Problem</vt:lpstr>
      <vt:lpstr>Traveling Salesman Problem</vt:lpstr>
      <vt:lpstr>Traveling Salesman Problem</vt:lpstr>
      <vt:lpstr>When to Use Heuristics</vt:lpstr>
      <vt:lpstr>Modern Heuristic Methods</vt:lpstr>
      <vt:lpstr>Genetic Algorithms</vt:lpstr>
      <vt:lpstr>Evolutionary Algorithm</vt:lpstr>
      <vt:lpstr>GA Structure and GA Operators</vt:lpstr>
      <vt:lpstr>Genetic Algorithms</vt:lpstr>
      <vt:lpstr>Genetic Algorithm Applications</vt:lpstr>
      <vt:lpstr>Simulation</vt:lpstr>
      <vt:lpstr>Major Characteristics of Simulation</vt:lpstr>
      <vt:lpstr>Advantages of Simulation</vt:lpstr>
      <vt:lpstr>Disadvantages of Simulation</vt:lpstr>
      <vt:lpstr>Simulation Methodology</vt:lpstr>
      <vt:lpstr>Simulation Types</vt:lpstr>
      <vt:lpstr>Visual Interactive Simulation (VIS)</vt:lpstr>
      <vt:lpstr>Traffic at an Intersection from the Orca Visual Simulation</vt:lpstr>
      <vt:lpstr>Simulation Software</vt:lpstr>
      <vt:lpstr>Agent-Based Modeling</vt:lpstr>
      <vt:lpstr>Agent-Based Modeling</vt:lpstr>
      <vt:lpstr>End of the Chapter </vt:lpstr>
      <vt:lpstr>PowerPoint Presentation</vt:lpstr>
      <vt:lpstr>Automated Decision Systems</vt:lpstr>
      <vt:lpstr>Automated Decision-Making Framework </vt:lpstr>
      <vt:lpstr>Artificial Intelligence (AI)</vt:lpstr>
      <vt:lpstr>AI Objectives</vt:lpstr>
      <vt:lpstr>Test for Intelligence</vt:lpstr>
      <vt:lpstr>The AI Field…</vt:lpstr>
      <vt:lpstr>AI Areas</vt:lpstr>
      <vt:lpstr>AI is Often Transparent in Many Commercial Products</vt:lpstr>
      <vt:lpstr>Expert Systems (ES)</vt:lpstr>
      <vt:lpstr>Important Concepts in ES</vt:lpstr>
      <vt:lpstr>Features and Concepts in ES</vt:lpstr>
      <vt:lpstr>Conventional vs. Expert Systems</vt:lpstr>
      <vt:lpstr>Conventional vs. Expert Systems</vt:lpstr>
      <vt:lpstr>Applications of Expert Systems</vt:lpstr>
      <vt:lpstr>Structure of Expert Systems</vt:lpstr>
      <vt:lpstr>Structures of Expert  Systems</vt:lpstr>
      <vt:lpstr>Knowledge Engineering (KE)</vt:lpstr>
      <vt:lpstr>The Knowledge Engineering Process</vt:lpstr>
      <vt:lpstr>Difficulties in KE</vt:lpstr>
      <vt:lpstr>Knowledge Engineering Knowledge Validation/Verification</vt:lpstr>
      <vt:lpstr>Knowledge Representation in ES</vt:lpstr>
      <vt:lpstr>Forms of Production Rules</vt:lpstr>
      <vt:lpstr>Knowledge and Inference Rules</vt:lpstr>
      <vt:lpstr>Inferencing in ES</vt:lpstr>
      <vt:lpstr>Inferencing with Rules:  Forward and Backward Chaining </vt:lpstr>
      <vt:lpstr>Inferencing – Backward Chaining</vt:lpstr>
      <vt:lpstr>Inferencing – Forward Chaining</vt:lpstr>
      <vt:lpstr>Inferencing Issues</vt:lpstr>
      <vt:lpstr>Inferencing with Uncertainty - Theory of Certainty</vt:lpstr>
      <vt:lpstr>Inferencing with Uncertainty  Combining Certainty Factors</vt:lpstr>
      <vt:lpstr>Inferencing with Uncertainty  Combining Certainty Factors</vt:lpstr>
      <vt:lpstr>Inferencing with Uncertainty  Combining Certainty Factors</vt:lpstr>
      <vt:lpstr>Explanation as a Metaknowledge</vt:lpstr>
      <vt:lpstr>Two Basic Explanations </vt:lpstr>
      <vt:lpstr>Problem Areas Suitable For Expert Systems</vt:lpstr>
      <vt:lpstr>Development of ES </vt:lpstr>
      <vt:lpstr>A Popular Expert System Shell</vt:lpstr>
      <vt:lpstr>Problem Areas Addressed by ES</vt:lpstr>
      <vt:lpstr>End of the Chapter </vt:lpstr>
      <vt:lpstr>PowerPoint Presentation</vt:lpstr>
      <vt:lpstr>Introduction to  Knowledge Management </vt:lpstr>
      <vt:lpstr>Introduction to  Knowledge Management </vt:lpstr>
      <vt:lpstr>Introduction to  Knowledge Management </vt:lpstr>
      <vt:lpstr>Introduction to  Knowledge Management </vt:lpstr>
      <vt:lpstr>Introduction to  Knowledge Management </vt:lpstr>
      <vt:lpstr>Introduction to  Knowledge Management </vt:lpstr>
      <vt:lpstr>Organizational Knowledge -  Learning and Transformation </vt:lpstr>
      <vt:lpstr>Organizational Knowledge -  Learning and Transformation </vt:lpstr>
      <vt:lpstr>Approaches to Knowledge Management </vt:lpstr>
      <vt:lpstr>Approaches to  Knowledge Management </vt:lpstr>
      <vt:lpstr>Approaches to  Knowledge Management </vt:lpstr>
      <vt:lpstr>Information Technology (IT) in Knowledge Management </vt:lpstr>
      <vt:lpstr>Information Technology (IT) in Knowledge Management </vt:lpstr>
      <vt:lpstr>Information Technology (IT) in Knowledge Management </vt:lpstr>
      <vt:lpstr>Characteristics of Groupwork</vt:lpstr>
      <vt:lpstr>Why Groupwork/Collaborate?</vt:lpstr>
      <vt:lpstr>Group Decision-Making Process</vt:lpstr>
      <vt:lpstr>Groupwork</vt:lpstr>
      <vt:lpstr>Groupwork –  Process Gains and Losses</vt:lpstr>
      <vt:lpstr>Supporting Groupwork –  Group Support Systems</vt:lpstr>
      <vt:lpstr>Groupware</vt:lpstr>
      <vt:lpstr>A Time/Place Communication Framework for Groupwork</vt:lpstr>
      <vt:lpstr>Tools for Indirect Support of Decision Making</vt:lpstr>
      <vt:lpstr>Group Decision Support Systems</vt:lpstr>
      <vt:lpstr>GDSS – Pros and Cons</vt:lpstr>
      <vt:lpstr>Facilities for GDSS</vt:lpstr>
      <vt:lpstr>The Decision Room</vt:lpstr>
      <vt:lpstr>Cool Decision Rooms</vt:lpstr>
      <vt:lpstr>Cooler Decision Rooms</vt:lpstr>
      <vt:lpstr>Mobile Decision Rooms</vt:lpstr>
      <vt:lpstr>On-Demand Decision Rooms</vt:lpstr>
      <vt:lpstr>Very Few Organizations Use Decision Rooms</vt:lpstr>
      <vt:lpstr>End of the Chapter </vt:lpstr>
      <vt:lpstr>PowerPoint Presentation</vt:lpstr>
      <vt:lpstr>Big Data -   Definition and Concepts</vt:lpstr>
      <vt:lpstr>Technology Insights 6.1  The Data Size Is Getting Big, Bigger…</vt:lpstr>
      <vt:lpstr>Big Data -   Definition and Concepts</vt:lpstr>
      <vt:lpstr>A High-level Conceptual Architecture for Big Data Solutions</vt:lpstr>
      <vt:lpstr>Fundamentals of  Big Data Analytics</vt:lpstr>
      <vt:lpstr>Big Data Considerations</vt:lpstr>
      <vt:lpstr>Critical Success Factors for  Big Data Analytics</vt:lpstr>
      <vt:lpstr>Enablers of Big Data Analytics</vt:lpstr>
      <vt:lpstr>Challenges of Big Data Analytics</vt:lpstr>
      <vt:lpstr>Business Problems Addressed by  Big Data Analytics</vt:lpstr>
      <vt:lpstr>Big Data Technologies</vt:lpstr>
      <vt:lpstr>Big Data Technologies - MapReduce</vt:lpstr>
      <vt:lpstr>Big Data Technologies - MapReduce </vt:lpstr>
      <vt:lpstr>Big Data Technologies - Hadoop</vt:lpstr>
      <vt:lpstr>Big Data Technologies - Hadoop</vt:lpstr>
      <vt:lpstr>Big Data Technologies - Hadoop</vt:lpstr>
      <vt:lpstr>Big Data Technologies Hadoop - Demystifying Facts </vt:lpstr>
      <vt:lpstr>Data Scientist</vt:lpstr>
      <vt:lpstr>Skills That Define a Data Scientist</vt:lpstr>
      <vt:lpstr>A Typical Job Post for Data Scientist</vt:lpstr>
      <vt:lpstr>Big Data And Data Warehousing</vt:lpstr>
      <vt:lpstr>Hadoop versus Data Warehouse When to Use Which Platform</vt:lpstr>
      <vt:lpstr>Coexistence of Hadoop and DW</vt:lpstr>
      <vt:lpstr>Coexistence of Hadoop and DW</vt:lpstr>
      <vt:lpstr>Big Data Vendors</vt:lpstr>
      <vt:lpstr>Top 10 Big Data Vendors  with Primary Focus on Hadoop</vt:lpstr>
      <vt:lpstr>Big Data And Stream Analytics</vt:lpstr>
      <vt:lpstr>Stream Analytics Applications</vt:lpstr>
      <vt:lpstr>End of the Chapter </vt:lpstr>
      <vt:lpstr>PowerPoint Presentation</vt:lpstr>
      <vt:lpstr>Location-Based Analytics</vt:lpstr>
      <vt:lpstr>Location-Based Analytics</vt:lpstr>
      <vt:lpstr>Location-Based Analytics</vt:lpstr>
      <vt:lpstr>Use of Location-Based Analytics</vt:lpstr>
      <vt:lpstr>Use of Location-Based Analytics</vt:lpstr>
      <vt:lpstr>Geospatial Analytics Examples</vt:lpstr>
      <vt:lpstr>Real-Time Location Intelligence</vt:lpstr>
      <vt:lpstr>Real-Time Location Intelligence</vt:lpstr>
      <vt:lpstr>Real-Time Location Intelligence</vt:lpstr>
      <vt:lpstr>Analytics Applications  for Consumers</vt:lpstr>
      <vt:lpstr>Recommendation Engines</vt:lpstr>
      <vt:lpstr>Recommendation Engines</vt:lpstr>
      <vt:lpstr>The Web 2.0 Revolution  and Online Social Networking</vt:lpstr>
      <vt:lpstr>Representative Characteristics of Web 2.0</vt:lpstr>
      <vt:lpstr>Social Networking</vt:lpstr>
      <vt:lpstr>Social Networks - Implications of Business and Enterprise</vt:lpstr>
      <vt:lpstr>Cloud Computing and BI</vt:lpstr>
      <vt:lpstr>Cloud Computing Example </vt:lpstr>
      <vt:lpstr>Cloud Computing Example </vt:lpstr>
      <vt:lpstr>Cloud Computing and BI</vt:lpstr>
      <vt:lpstr>Cloud Computing and  Service-Oriented Thinking</vt:lpstr>
      <vt:lpstr>Service-Oriented DSS/BI</vt:lpstr>
      <vt:lpstr>Major Components of  Service-Oriented DSS/BI</vt:lpstr>
      <vt:lpstr>Major Components of  Service-Oriented DSS/BI</vt:lpstr>
      <vt:lpstr>Major Components of  Service-Oriented DSS/BI</vt:lpstr>
      <vt:lpstr>Impacts of Analytics in Organizations: An Overview</vt:lpstr>
      <vt:lpstr>Issues of Legality, Privacy,  and Ethics</vt:lpstr>
      <vt:lpstr>Issues of Legality, Privacy,  and Ethics</vt:lpstr>
      <vt:lpstr>Issues of Legality, Privacy,  and Ethics</vt:lpstr>
      <vt:lpstr>An Overview of  The Analytics Ecosystem</vt:lpstr>
      <vt:lpstr>Analytics Ecosystem </vt:lpstr>
      <vt:lpstr>Analytics Ecosystem - Titles of Analytics Program Graduates</vt:lpstr>
      <vt:lpstr>End of the Chapter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 Chapter 1</dc:title>
  <dc:creator>Dursun Delen</dc:creator>
  <cp:lastModifiedBy>Hamid Hossain</cp:lastModifiedBy>
  <cp:revision>204</cp:revision>
  <cp:lastPrinted>2000-12-01T14:01:59Z</cp:lastPrinted>
  <dcterms:created xsi:type="dcterms:W3CDTF">1998-03-18T21:58:50Z</dcterms:created>
  <dcterms:modified xsi:type="dcterms:W3CDTF">2016-04-27T07:38:52Z</dcterms:modified>
</cp:coreProperties>
</file>